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embeddings/Microsoft_Equation5.bin" ContentType="application/vnd.openxmlformats-officedocument.oleObject"/>
  <Default Extension="pict" ContentType="image/pict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1B4FF"/>
    <a:srgbClr val="5BF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598" autoAdjust="0"/>
    <p:restoredTop sz="94707" autoAdjust="0"/>
  </p:normalViewPr>
  <p:slideViewPr>
    <p:cSldViewPr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tIns="182880" bIns="18288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900" indent="-342900" algn="ctr" defTabSz="914400" rtl="0" eaLnBrk="1" latinLnBrk="0" hangingPunct="1">
              <a:lnSpc>
                <a:spcPts val="5200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0"/>
            <a:ext cx="5029200" cy="1447800"/>
          </a:xfrm>
          <a:effectLst/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C506-031D-3B4F-8C46-3C4B0DA5D8DE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B9B2-4215-E74B-9CEB-8516268DC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b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807293" cy="3585882"/>
          </a:xfrm>
          <a:effectLst/>
        </p:spPr>
        <p:txBody>
          <a:bodyPr/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4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>
            <a:noAutofit/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ABD19-7032-1645-A691-DF23489B9DCB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C9BD-35B9-FD48-8E79-CC4C8123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0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A3F0-2674-A249-A1E4-B2FB184318D0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D64B2-B34D-3049-89AC-8779CC27B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399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8C48-1DA9-5146-B3B9-FF9A84618F69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9CF13-B01C-CF46-A4F0-58DD5851A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A26D-909F-4C4F-889C-B74854262969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2BA79-D399-C644-86EF-4947E6526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4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/>
          <a:lstStyle>
            <a:lvl1pPr>
              <a:lnSpc>
                <a:spcPts val="5200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381000"/>
          </a:xfrm>
        </p:spPr>
        <p:txBody>
          <a:bodyPr/>
          <a:lstStyle>
            <a:lvl1pPr marL="0" indent="0" algn="ctr"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21413"/>
            <a:ext cx="2133600" cy="30003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B10479-C0DC-B841-B334-60F8BBE0DFF4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211888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211888"/>
            <a:ext cx="2133600" cy="3016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73A7B7-3447-0C4A-8616-84387521B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3913188"/>
            <a:ext cx="7823200" cy="434694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1548D-2798-5941-8646-64EA63564CC7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5F183-3189-414D-9031-14A820B31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38"/>
            <a:ext cx="3563470" cy="4316786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47838"/>
            <a:ext cx="3565526" cy="4316786"/>
          </a:xfrm>
        </p:spPr>
        <p:txBody>
          <a:bodyPr/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B87A-2AD6-E94F-B734-40325D7D05AC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CD35D-78E2-D94C-8756-FB028A42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5"/>
            <a:ext cx="356616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5"/>
            <a:ext cx="356616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99DF-F146-DB49-96D6-E2002A35DA2D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C52-576C-164B-80E6-E5D08D356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2BEBA-9676-334A-8E1F-09FA9C3E3FDC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A43E8-F7A9-BB41-98F4-8753B204F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BF15-4DEF-D74A-8B32-5A3C270F3797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BFE81-E436-1D46-A7FD-91739137E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6"/>
            <a:ext cx="3794760" cy="968189"/>
          </a:xfrm>
        </p:spPr>
        <p:txBody>
          <a:bodyPr anchor="b"/>
          <a:lstStyle>
            <a:lvl1pPr algn="l">
              <a:lnSpc>
                <a:spcPts val="4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/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EDABC-1F75-EF46-AF0F-33E9326CF826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2EF8-5B59-8D43-92B2-B6E5E35C6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1263650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40" tIns="45720" rIns="91440" bIns="45720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38"/>
            <a:ext cx="7313613" cy="430371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 b="1" smtClean="0">
                <a:solidFill>
                  <a:srgbClr val="7F7F7F"/>
                </a:solidFill>
                <a:latin typeface="Corbel" charset="0"/>
              </a:defRPr>
            </a:lvl1pPr>
          </a:lstStyle>
          <a:p>
            <a:pPr>
              <a:defRPr/>
            </a:pPr>
            <a:fld id="{8F950EA8-5A18-BF47-B696-582C0F3133D3}" type="datetime1">
              <a:rPr lang="en-US"/>
              <a:pPr>
                <a:defRPr/>
              </a:pPr>
              <a:t>3/14/08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6175"/>
            <a:ext cx="28956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7F7F7F"/>
                </a:solidFill>
                <a:latin typeface="Corbe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6175"/>
            <a:ext cx="2133600" cy="2778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7F7F7F"/>
                </a:solidFill>
                <a:latin typeface="Corbel" charset="0"/>
              </a:defRPr>
            </a:lvl1pPr>
          </a:lstStyle>
          <a:p>
            <a:pPr>
              <a:defRPr/>
            </a:pPr>
            <a:fld id="{46483E18-03AE-B14A-BB36-A14FA706B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xStyles>
    <p:titleStyle>
      <a:lvl1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ctr" rtl="0" fontAlgn="base">
        <a:lnSpc>
          <a:spcPts val="5600"/>
        </a:lnSpc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ts val="2000"/>
        </a:spcBef>
        <a:spcAft>
          <a:spcPct val="0"/>
        </a:spcAft>
        <a:buSzPct val="80000"/>
        <a:buFont typeface="Wingdings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zheng@utk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5" Type="http://schemas.openxmlformats.org/officeDocument/2006/relationships/oleObject" Target="../embeddings/Microsoft_Equation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5" Type="http://schemas.openxmlformats.org/officeDocument/2006/relationships/oleObject" Target="../embeddings/Microsoft_Equation5.bin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5" Type="http://schemas.openxmlformats.org/officeDocument/2006/relationships/oleObject" Target="../embeddings/Microsoft_Equation6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3.bin"/><Relationship Id="rId4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457200"/>
            <a:ext cx="7391400" cy="2209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smtClean="0">
                <a:latin typeface="Bookman Old Style"/>
              </a:rPr>
              <a:t>Electronic Structure of Single-Walled Carbon    </a:t>
            </a:r>
            <a:r>
              <a:rPr lang="en-US" sz="4900" dirty="0" err="1" smtClean="0">
                <a:latin typeface="Bookman Old Style"/>
              </a:rPr>
              <a:t>Nanotubes</a:t>
            </a:r>
            <a:r>
              <a:rPr lang="en-US" sz="4900" dirty="0" smtClean="0">
                <a:latin typeface="Bookman Old Style"/>
              </a:rPr>
              <a:t> (SWNT) </a:t>
            </a:r>
            <a:endParaRPr lang="en-US" sz="4900" dirty="0">
              <a:latin typeface="Bookman Old Style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514600" y="3111500"/>
            <a:ext cx="4343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500">
                <a:latin typeface="Bookman Old Style" charset="0"/>
              </a:rPr>
              <a:t>             Nan Zheng</a:t>
            </a:r>
          </a:p>
          <a:p>
            <a:r>
              <a:rPr lang="en-US" sz="2000" i="1">
                <a:latin typeface="Bookman Old Style" charset="0"/>
              </a:rPr>
              <a:t>                </a:t>
            </a:r>
          </a:p>
          <a:p>
            <a:r>
              <a:rPr lang="en-US" sz="2000" i="1">
                <a:latin typeface="Bookman Old Style" charset="0"/>
              </a:rPr>
              <a:t>                  Solid State II</a:t>
            </a:r>
          </a:p>
          <a:p>
            <a:r>
              <a:rPr lang="en-US" sz="2000" i="1">
                <a:latin typeface="Bookman Old Style" charset="0"/>
              </a:rPr>
              <a:t>          Instructor: Elbio Dagotto</a:t>
            </a:r>
          </a:p>
          <a:p>
            <a:r>
              <a:rPr lang="en-US" sz="2000" i="1">
                <a:latin typeface="Bookman Old Style" charset="0"/>
              </a:rPr>
              <a:t>                  Spring 2008</a:t>
            </a:r>
          </a:p>
          <a:p>
            <a:r>
              <a:rPr lang="en-US" sz="2000" i="1">
                <a:latin typeface="Bookman Old Style" charset="0"/>
              </a:rPr>
              <a:t>          Department of Physics </a:t>
            </a:r>
          </a:p>
          <a:p>
            <a:r>
              <a:rPr lang="en-US" sz="2000" i="1">
                <a:latin typeface="Bookman Old Style" charset="0"/>
              </a:rPr>
              <a:t>         University of Tennessee</a:t>
            </a:r>
          </a:p>
          <a:p>
            <a:r>
              <a:rPr lang="en-US" sz="2000" i="1">
                <a:latin typeface="Bookman Old Style" charset="0"/>
              </a:rPr>
              <a:t>          Email: </a:t>
            </a:r>
            <a:r>
              <a:rPr lang="en-US" sz="2000" i="1">
                <a:latin typeface="Bookman Old Style" charset="0"/>
                <a:hlinkClick r:id="rId2"/>
              </a:rPr>
              <a:t>nzheng@utk.edu</a:t>
            </a:r>
            <a:endParaRPr lang="en-US" sz="2000" i="1">
              <a:latin typeface="Bookman Old Style" charset="0"/>
            </a:endParaRPr>
          </a:p>
          <a:p>
            <a:r>
              <a:rPr lang="en-US">
                <a:latin typeface="Corbe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848600" cy="43033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Transfer and overlapping matrices: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Solving secular equation                   gives: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31376"/>
            <a:ext cx="82296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 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                                 </a:t>
            </a:r>
            <a:r>
              <a:rPr lang="en-US" sz="3000" dirty="0" err="1" smtClean="0">
                <a:latin typeface="Bookman Old Style"/>
                <a:ea typeface="+mj-ea"/>
                <a:cs typeface="+mj-cs"/>
              </a:rPr>
              <a:t>Graphene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First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pic>
        <p:nvPicPr>
          <p:cNvPr id="23557" name="Picture 4" descr="equ 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828800"/>
            <a:ext cx="69294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equ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124200"/>
            <a:ext cx="5243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5181600" y="4495800"/>
          <a:ext cx="1582738" cy="311150"/>
        </p:xfrm>
        <a:graphic>
          <a:graphicData uri="http://schemas.openxmlformats.org/presentationml/2006/ole">
            <p:oleObj spid="_x0000_s23554" name="Equation" r:id="rId5" imgW="990600" imgH="203200" progId="Equation.3">
              <p:embed/>
            </p:oleObj>
          </a:graphicData>
        </a:graphic>
      </p:graphicFrame>
      <p:pic>
        <p:nvPicPr>
          <p:cNvPr id="23559" name="Picture 7" descr="equ 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400" y="4953000"/>
            <a:ext cx="779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Content Placeholder 4" descr="fig 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830888" cy="3860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4926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 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                                  </a:t>
            </a:r>
            <a:r>
              <a:rPr lang="en-US" sz="3000" dirty="0" err="1" smtClean="0">
                <a:latin typeface="Bookman Old Style"/>
                <a:ea typeface="+mj-ea"/>
                <a:cs typeface="+mj-cs"/>
              </a:rPr>
              <a:t>Graphene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First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89450"/>
            <a:ext cx="8991600" cy="4303338"/>
          </a:xfrm>
        </p:spPr>
        <p:txBody>
          <a:bodyPr/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/>
                <a:ea typeface="+mn-ea"/>
                <a:cs typeface="Bookman Old Style"/>
              </a:rPr>
              <a:t>How :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 Adding </a:t>
            </a:r>
            <a:r>
              <a:rPr lang="en-US" i="1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periodic boundary condition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to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graphene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tight-   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 binding calculation along the circumferential  direction.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/>
                <a:ea typeface="+mn-ea"/>
                <a:cs typeface="Bookman Old Style"/>
              </a:rPr>
              <a:t>Example :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/>
                <a:ea typeface="+mn-ea"/>
                <a:cs typeface="Bookman Old Style"/>
              </a:rPr>
              <a:t>      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For armchair structure (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=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),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FF0000"/>
              </a:solidFill>
              <a:latin typeface="Bookman Old Style"/>
              <a:ea typeface="+mn-ea"/>
              <a:cs typeface="Bookman Old Style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dirty="0" smtClean="0">
              <a:latin typeface="Bookman Old Style"/>
              <a:ea typeface="+mn-ea"/>
              <a:cs typeface="Bookman Old Style"/>
            </a:endParaRP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         (with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n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to be the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chiral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integer)</a:t>
            </a:r>
          </a:p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4926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III: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                        Carbon </a:t>
            </a:r>
            <a:r>
              <a:rPr lang="en-US" sz="3500" dirty="0" err="1" smtClean="0">
                <a:latin typeface="Bookman Old Style"/>
                <a:ea typeface="+mj-ea"/>
                <a:cs typeface="+mj-cs"/>
              </a:rPr>
              <a:t>Nanotube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pic>
        <p:nvPicPr>
          <p:cNvPr id="25604" name="Picture 4" descr="equ 1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3606800"/>
            <a:ext cx="5969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equ 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0" y="4622800"/>
            <a:ext cx="63373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1000" y="53340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000" y="5562600"/>
            <a:ext cx="2133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381000" y="5029200"/>
            <a:ext cx="1976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rbel" charset="0"/>
              </a:rPr>
              <a:t>Dispersion relation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47838"/>
            <a:ext cx="7772400" cy="4729162"/>
          </a:xfrm>
        </p:spPr>
        <p:txBody>
          <a:bodyPr/>
          <a:lstStyle/>
          <a:p>
            <a:pPr marL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General result for carbon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nanotube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:</a:t>
            </a: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800" dirty="0" smtClean="0">
              <a:solidFill>
                <a:schemeClr val="tx1"/>
              </a:solidFill>
              <a:latin typeface="Bookman Old Style"/>
              <a:ea typeface="+mn-ea"/>
              <a:cs typeface="Bookman Old Style"/>
            </a:endParaRP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162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sz="2162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with </a:t>
            </a:r>
            <a:r>
              <a:rPr lang="en-US" sz="2162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n-m</a:t>
            </a:r>
            <a:r>
              <a:rPr lang="en-US" sz="2162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=3I, where I is a integer, are metals with no energy gap;</a:t>
            </a:r>
          </a:p>
          <a:p>
            <a:pPr marL="1028700" lvl="3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162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Others are semiconductors with a </a:t>
            </a:r>
            <a:r>
              <a:rPr lang="en-US" sz="2162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bandgap</a:t>
            </a:r>
            <a:r>
              <a:rPr lang="en-US" sz="2162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which decreases with the increase in </a:t>
            </a:r>
            <a:r>
              <a:rPr lang="en-US" sz="2162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nanotube</a:t>
            </a:r>
            <a:r>
              <a:rPr lang="en-US" sz="2162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diameter: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4926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III: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                        Carbon </a:t>
            </a:r>
            <a:r>
              <a:rPr lang="en-US" sz="3500" dirty="0" err="1" smtClean="0">
                <a:latin typeface="Bookman Old Style"/>
                <a:ea typeface="+mj-ea"/>
                <a:cs typeface="+mj-cs"/>
              </a:rPr>
              <a:t>Nanotube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pic>
        <p:nvPicPr>
          <p:cNvPr id="26629" name="Picture 4" descr="equ 1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87630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equ 12_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2800" y="3429000"/>
            <a:ext cx="4064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4043363" y="3429000"/>
            <a:ext cx="604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rbel" charset="0"/>
              </a:rPr>
              <a:t>with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22866" y="4648200"/>
            <a:ext cx="983067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505200" y="5651500"/>
          <a:ext cx="1295400" cy="431800"/>
        </p:xfrm>
        <a:graphic>
          <a:graphicData uri="http://schemas.openxmlformats.org/presentationml/2006/ole">
            <p:oleObj spid="_x0000_s26626" name="Equation" r:id="rId5" imgW="685800" imgH="203200" progId="Equation.3">
              <p:embed/>
            </p:oleObj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24800" cy="483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Comparing with Experiment: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All 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armchair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(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m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=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n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) are metallic 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err="1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satisfying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m-n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=3I develops a tiny band gap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   (for example, a 10A </a:t>
            </a:r>
            <a:r>
              <a:rPr lang="en-US" dirty="0" err="1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nanotube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has a 40meV gap)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err="1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not satisfying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m-n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=3I are semiconductors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with an energy gap inversely varied with diameter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    (for example, a 10A </a:t>
            </a:r>
            <a:r>
              <a:rPr lang="en-US" dirty="0" err="1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nanotube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has a 1eV gap)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Deviation from experiment due to </a:t>
            </a:r>
            <a:r>
              <a:rPr lang="en-US" i="1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curvature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The transitional integral constants (   </a:t>
            </a:r>
            <a:r>
              <a:rPr lang="en-US" dirty="0" err="1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) of the three nearest neighbors are not identical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Hybridization becomes important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8229600" cy="1492625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III: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                        Carbon </a:t>
            </a:r>
            <a:r>
              <a:rPr lang="en-US" sz="3500" dirty="0" err="1" smtClean="0">
                <a:latin typeface="Bookman Old Style"/>
                <a:ea typeface="+mj-ea"/>
                <a:cs typeface="+mj-cs"/>
              </a:rPr>
              <a:t>Nanotube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pic>
        <p:nvPicPr>
          <p:cNvPr id="27653" name="Picture 5" descr="happy-face-happyface-smiley-300x3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62854" flipV="1">
            <a:off x="1244600" y="1854200"/>
            <a:ext cx="3349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unhappy_fac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214563"/>
            <a:ext cx="417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happy-face-happyface-smiley-300x30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362854" flipV="1">
            <a:off x="1246188" y="3227388"/>
            <a:ext cx="35718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400800" y="4924425"/>
          <a:ext cx="392113" cy="409575"/>
        </p:xfrm>
        <a:graphic>
          <a:graphicData uri="http://schemas.openxmlformats.org/presentationml/2006/ole">
            <p:oleObj spid="_x0000_s27650" name="Equation" r:id="rId5" imgW="101600" imgH="139700" progId="Equation.3">
              <p:embed/>
            </p:oleObj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4062"/>
            <a:ext cx="7772400" cy="4303338"/>
          </a:xfrm>
        </p:spPr>
        <p:txBody>
          <a:bodyPr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Metallic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CNTs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have remarkable conducting ability: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Electrons can 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travel as long as several micrometers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without being back scattered.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(compare with copper: scattering length being several nanometers)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Conductance of semiconducting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CNTs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are as good as copper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when gate voltage increases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rgbClr val="000000"/>
              </a:solidFill>
              <a:latin typeface="Bookman Old Style"/>
              <a:ea typeface="+mn-ea"/>
              <a:cs typeface="Bookman Old Style"/>
            </a:endParaRP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Reason: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Electrons in 1D system can only be scattered by    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   completely reversing its direction, while in higher    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   dimensional systems scattering can occur even by 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   a small angle.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dirty="0" smtClean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 smtClean="0">
                <a:latin typeface="Bookman Old Style"/>
                <a:ea typeface="+mj-ea"/>
                <a:cs typeface="+mj-cs"/>
              </a:rPr>
              <a:t>Conducting Properties and Applications I:</a:t>
            </a:r>
            <a:br>
              <a:rPr lang="en-US" sz="3000" dirty="0" smtClean="0">
                <a:latin typeface="Bookman Old Style"/>
                <a:ea typeface="+mj-ea"/>
                <a:cs typeface="+mj-cs"/>
              </a:rPr>
            </a:br>
            <a:r>
              <a:rPr lang="en-US" sz="3000" dirty="0" smtClean="0">
                <a:latin typeface="Bookman Old Style"/>
                <a:ea typeface="+mj-ea"/>
                <a:cs typeface="+mj-cs"/>
              </a:rPr>
              <a:t>                                 Conducting Properties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4" descr="fig 8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9100" y="1066800"/>
            <a:ext cx="5854700" cy="39878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4488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 smtClean="0">
                <a:latin typeface="Bookman Old Style"/>
                <a:ea typeface="+mj-ea"/>
                <a:cs typeface="+mj-cs"/>
              </a:rPr>
              <a:t>Conducting Properties and Application II:</a:t>
            </a:r>
            <a:br>
              <a:rPr lang="en-US" sz="3000" dirty="0" smtClean="0">
                <a:latin typeface="Bookman Old Style"/>
                <a:ea typeface="+mj-ea"/>
                <a:cs typeface="+mj-cs"/>
              </a:rPr>
            </a:br>
            <a:r>
              <a:rPr lang="en-US" sz="3000" dirty="0" smtClean="0">
                <a:latin typeface="Bookman Old Style"/>
                <a:ea typeface="+mj-ea"/>
                <a:cs typeface="+mj-cs"/>
              </a:rPr>
              <a:t>             Semiconducting </a:t>
            </a:r>
            <a:r>
              <a:rPr lang="en-US" sz="3000" dirty="0" err="1" smtClean="0">
                <a:latin typeface="Bookman Old Style"/>
                <a:ea typeface="+mj-ea"/>
                <a:cs typeface="+mj-cs"/>
              </a:rPr>
              <a:t>CNTs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as transistors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9100" y="5181600"/>
            <a:ext cx="58547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Advantages of semiconducting </a:t>
            </a:r>
            <a:r>
              <a:rPr lang="en-US" sz="2200" dirty="0" err="1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CNTs</a:t>
            </a:r>
            <a:r>
              <a:rPr lang="en-US" sz="2200" dirty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200" dirty="0">
                <a:latin typeface="Bookman Old Style"/>
                <a:ea typeface="+mn-ea"/>
                <a:cs typeface="Bookman Old Style"/>
              </a:rPr>
              <a:t>Small size (of course!)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sz="2200" dirty="0">
                <a:latin typeface="Bookman Old Style"/>
                <a:ea typeface="+mn-ea"/>
                <a:cs typeface="Bookman Old Style"/>
              </a:rPr>
              <a:t>No more surface states in 3D materials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fig 10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0"/>
            <a:ext cx="6019800" cy="5478463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-152400"/>
            <a:ext cx="94488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000" dirty="0" smtClean="0">
                <a:latin typeface="Bookman Old Style"/>
                <a:ea typeface="+mj-ea"/>
                <a:cs typeface="+mj-cs"/>
              </a:rPr>
              <a:t>Conducting Properties and Application III:</a:t>
            </a:r>
            <a:br>
              <a:rPr lang="en-US" sz="3000" dirty="0" smtClean="0">
                <a:latin typeface="Bookman Old Style"/>
                <a:ea typeface="+mj-ea"/>
                <a:cs typeface="+mj-cs"/>
              </a:rPr>
            </a:br>
            <a:r>
              <a:rPr lang="en-US" sz="3000" dirty="0" smtClean="0">
                <a:latin typeface="Bookman Old Style"/>
                <a:ea typeface="+mj-ea"/>
                <a:cs typeface="+mj-cs"/>
              </a:rPr>
              <a:t>                                 Novel Device: Rectifier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3613" cy="563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Carbon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can be semiconductor or metallic depending on their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chiral</a:t>
            </a: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structures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. Main physics can be achieved using nearest neighbor tight binding approach.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Remarkable electronic properties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of both metallic and semiconducting carbon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make them promising candidate material for future molecular devices.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Challenges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for eventual application: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Fabrication in a controlled fashion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Integration into existing microelectronic system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endParaRPr lang="en-US" dirty="0" smtClean="0">
              <a:latin typeface="Bookman Old Style"/>
              <a:ea typeface="+mn-ea"/>
              <a:cs typeface="Bookman Old Style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14400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Summary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7313613" cy="126402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Bookman Old Style"/>
              </a:rPr>
              <a:t>References</a:t>
            </a:r>
            <a:endParaRPr lang="en-US" sz="3500" dirty="0">
              <a:latin typeface="Bookman Old Style"/>
              <a:ea typeface="+mj-ea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5060575"/>
          </a:xfrm>
        </p:spPr>
        <p:txBody>
          <a:bodyPr>
            <a:normAutofit fontScale="70000" lnSpcReduction="20000"/>
          </a:bodyPr>
          <a:lstStyle/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[1] S. G. Louie, Top. Appl. Phys. 80, 113 (2001).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[2] J. W. G. </a:t>
            </a:r>
            <a:r>
              <a:rPr lang="en-US" b="1" i="1" dirty="0" err="1" smtClean="0">
                <a:ea typeface="+mn-ea"/>
                <a:cs typeface="+mn-cs"/>
              </a:rPr>
              <a:t>Wildoer</a:t>
            </a:r>
            <a:r>
              <a:rPr lang="en-US" b="1" i="1" dirty="0" smtClean="0">
                <a:ea typeface="+mn-ea"/>
                <a:cs typeface="+mn-cs"/>
              </a:rPr>
              <a:t>, L. C. </a:t>
            </a:r>
            <a:r>
              <a:rPr lang="en-US" b="1" i="1" dirty="0" err="1" smtClean="0">
                <a:ea typeface="+mn-ea"/>
                <a:cs typeface="+mn-cs"/>
              </a:rPr>
              <a:t>Venema</a:t>
            </a:r>
            <a:r>
              <a:rPr lang="en-US" b="1" i="1" dirty="0" smtClean="0">
                <a:ea typeface="+mn-ea"/>
                <a:cs typeface="+mn-cs"/>
              </a:rPr>
              <a:t>, A. G. </a:t>
            </a:r>
            <a:r>
              <a:rPr lang="en-US" b="1" i="1" dirty="0" err="1" smtClean="0">
                <a:ea typeface="+mn-ea"/>
                <a:cs typeface="+mn-cs"/>
              </a:rPr>
              <a:t>Rinzler</a:t>
            </a:r>
            <a:r>
              <a:rPr lang="en-US" b="1" i="1" dirty="0" smtClean="0">
                <a:ea typeface="+mn-ea"/>
                <a:cs typeface="+mn-cs"/>
              </a:rPr>
              <a:t>, R. E. Smalley, C. Dekker, Nature 391, 59 (1998).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[3] A. </a:t>
            </a:r>
            <a:r>
              <a:rPr lang="en-US" b="1" i="1" dirty="0" err="1" smtClean="0">
                <a:ea typeface="+mn-ea"/>
                <a:cs typeface="+mn-cs"/>
              </a:rPr>
              <a:t>Thess</a:t>
            </a:r>
            <a:r>
              <a:rPr lang="en-US" b="1" i="1" dirty="0" smtClean="0">
                <a:ea typeface="+mn-ea"/>
                <a:cs typeface="+mn-cs"/>
              </a:rPr>
              <a:t> et al., Science 273, 483 (1996). 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[4] R. H. Baughman et al., Science 297, 787 (2002).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[5] M. P. </a:t>
            </a:r>
            <a:r>
              <a:rPr lang="en-US" b="1" i="1" dirty="0" err="1" smtClean="0">
                <a:ea typeface="+mn-ea"/>
                <a:cs typeface="+mn-cs"/>
              </a:rPr>
              <a:t>Anantram</a:t>
            </a:r>
            <a:r>
              <a:rPr lang="en-US" b="1" i="1" dirty="0" smtClean="0">
                <a:ea typeface="+mn-ea"/>
                <a:cs typeface="+mn-cs"/>
              </a:rPr>
              <a:t> and F. Leonard, Rep. Pro. Phys. 69, 507 (2006).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[6] G. S. Painter and D. E. Ellis, Phys. Rev. B  1, 4747 (1970)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[7] R. Saito, G. </a:t>
            </a:r>
            <a:r>
              <a:rPr lang="en-US" b="1" i="1" dirty="0" err="1" smtClean="0">
                <a:ea typeface="+mn-ea"/>
                <a:cs typeface="+mn-cs"/>
              </a:rPr>
              <a:t>Dresselhaus</a:t>
            </a:r>
            <a:r>
              <a:rPr lang="en-US" b="1" i="1" dirty="0" smtClean="0">
                <a:ea typeface="+mn-ea"/>
                <a:cs typeface="+mn-cs"/>
              </a:rPr>
              <a:t> and M.. S. </a:t>
            </a:r>
            <a:r>
              <a:rPr lang="en-US" b="1" i="1" dirty="0" err="1" smtClean="0">
                <a:ea typeface="+mn-ea"/>
                <a:cs typeface="+mn-cs"/>
              </a:rPr>
              <a:t>Dresselhaus</a:t>
            </a:r>
            <a:r>
              <a:rPr lang="en-US" b="1" i="1" dirty="0" smtClean="0">
                <a:ea typeface="+mn-ea"/>
                <a:cs typeface="+mn-cs"/>
              </a:rPr>
              <a:t>, Physical Properties of Carbon </a:t>
            </a:r>
            <a:r>
              <a:rPr lang="en-US" b="1" i="1" dirty="0" err="1" smtClean="0">
                <a:ea typeface="+mn-ea"/>
                <a:cs typeface="+mn-cs"/>
              </a:rPr>
              <a:t>Nanotubes</a:t>
            </a:r>
            <a:r>
              <a:rPr lang="en-US" b="1" i="1" dirty="0" smtClean="0">
                <a:ea typeface="+mn-ea"/>
                <a:cs typeface="+mn-cs"/>
              </a:rPr>
              <a:t>, Imperial      College Press (1998)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[8] R. A. </a:t>
            </a:r>
            <a:r>
              <a:rPr lang="en-US" b="1" i="1" dirty="0" err="1" smtClean="0">
                <a:ea typeface="+mn-ea"/>
                <a:cs typeface="+mn-cs"/>
              </a:rPr>
              <a:t>Jishi</a:t>
            </a:r>
            <a:r>
              <a:rPr lang="en-US" b="1" i="1" dirty="0" smtClean="0">
                <a:ea typeface="+mn-ea"/>
                <a:cs typeface="+mn-cs"/>
              </a:rPr>
              <a:t>, et al., J. Phys. Soc. </a:t>
            </a:r>
            <a:r>
              <a:rPr lang="en-US" b="1" i="1" dirty="0" err="1" smtClean="0">
                <a:ea typeface="+mn-ea"/>
                <a:cs typeface="+mn-cs"/>
              </a:rPr>
              <a:t>Jpn</a:t>
            </a:r>
            <a:r>
              <a:rPr lang="en-US" b="1" i="1" dirty="0" smtClean="0">
                <a:ea typeface="+mn-ea"/>
                <a:cs typeface="+mn-cs"/>
              </a:rPr>
              <a:t>. 63, 2252 (1994)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[9] C. T. White, D. H. Robertson and J. W. </a:t>
            </a:r>
            <a:r>
              <a:rPr lang="en-US" b="1" i="1" dirty="0" err="1" smtClean="0">
                <a:ea typeface="+mn-ea"/>
                <a:cs typeface="+mn-cs"/>
              </a:rPr>
              <a:t>Mintmire</a:t>
            </a:r>
            <a:r>
              <a:rPr lang="en-US" b="1" i="1" dirty="0" smtClean="0">
                <a:ea typeface="+mn-ea"/>
                <a:cs typeface="+mn-cs"/>
              </a:rPr>
              <a:t>, Phys. Rev. B 47, 5485 (1993).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[10] C. T. White and J. W. </a:t>
            </a:r>
            <a:r>
              <a:rPr lang="en-US" b="1" i="1" dirty="0" err="1" smtClean="0">
                <a:ea typeface="+mn-ea"/>
                <a:cs typeface="+mn-cs"/>
              </a:rPr>
              <a:t>Mintmire</a:t>
            </a:r>
            <a:r>
              <a:rPr lang="en-US" b="1" i="1" dirty="0" smtClean="0">
                <a:ea typeface="+mn-ea"/>
                <a:cs typeface="+mn-cs"/>
              </a:rPr>
              <a:t>, J. Phys. Chem. B 109, 52 (2005).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[11] J. W. </a:t>
            </a:r>
            <a:r>
              <a:rPr lang="en-US" b="1" i="1" dirty="0" err="1" smtClean="0">
                <a:ea typeface="+mn-ea"/>
                <a:cs typeface="+mn-cs"/>
              </a:rPr>
              <a:t>Mintmire</a:t>
            </a:r>
            <a:r>
              <a:rPr lang="en-US" b="1" i="1" dirty="0" smtClean="0">
                <a:ea typeface="+mn-ea"/>
                <a:cs typeface="+mn-cs"/>
              </a:rPr>
              <a:t> and C. T. White, Phys. Rev. </a:t>
            </a:r>
            <a:r>
              <a:rPr lang="en-US" b="1" i="1" dirty="0" err="1" smtClean="0">
                <a:ea typeface="+mn-ea"/>
                <a:cs typeface="+mn-cs"/>
              </a:rPr>
              <a:t>Lett</a:t>
            </a:r>
            <a:r>
              <a:rPr lang="en-US" b="1" i="1" dirty="0" smtClean="0">
                <a:ea typeface="+mn-ea"/>
                <a:cs typeface="+mn-cs"/>
              </a:rPr>
              <a:t>. 81, 2506 (1998).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[12] I. </a:t>
            </a:r>
            <a:r>
              <a:rPr lang="en-US" b="1" i="1" dirty="0" err="1" smtClean="0">
                <a:ea typeface="+mn-ea"/>
                <a:cs typeface="+mn-cs"/>
              </a:rPr>
              <a:t>Cabria</a:t>
            </a:r>
            <a:r>
              <a:rPr lang="en-US" b="1" i="1" dirty="0" smtClean="0">
                <a:ea typeface="+mn-ea"/>
                <a:cs typeface="+mn-cs"/>
              </a:rPr>
              <a:t>, J. W. </a:t>
            </a:r>
            <a:r>
              <a:rPr lang="en-US" b="1" i="1" dirty="0" err="1" smtClean="0">
                <a:ea typeface="+mn-ea"/>
                <a:cs typeface="+mn-cs"/>
              </a:rPr>
              <a:t>Mintmire</a:t>
            </a:r>
            <a:r>
              <a:rPr lang="en-US" b="1" i="1" dirty="0" smtClean="0">
                <a:ea typeface="+mn-ea"/>
                <a:cs typeface="+mn-cs"/>
              </a:rPr>
              <a:t> and C. T. White, Phys. Rev. B 67, 121406 (2003).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[13] X. </a:t>
            </a:r>
            <a:r>
              <a:rPr lang="en-US" b="1" i="1" dirty="0" err="1" smtClean="0">
                <a:ea typeface="+mn-ea"/>
                <a:cs typeface="+mn-cs"/>
              </a:rPr>
              <a:t>Blase</a:t>
            </a:r>
            <a:r>
              <a:rPr lang="en-US" b="1" i="1" dirty="0" smtClean="0">
                <a:ea typeface="+mn-ea"/>
                <a:cs typeface="+mn-cs"/>
              </a:rPr>
              <a:t> et al., Phys. Rev. </a:t>
            </a:r>
            <a:r>
              <a:rPr lang="en-US" b="1" i="1" dirty="0" err="1" smtClean="0">
                <a:ea typeface="+mn-ea"/>
                <a:cs typeface="+mn-cs"/>
              </a:rPr>
              <a:t>Lett</a:t>
            </a:r>
            <a:r>
              <a:rPr lang="en-US" b="1" i="1" dirty="0" smtClean="0">
                <a:ea typeface="+mn-ea"/>
                <a:cs typeface="+mn-cs"/>
              </a:rPr>
              <a:t>. 72, 1878 (1994).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[14] P. L. </a:t>
            </a:r>
            <a:r>
              <a:rPr lang="en-US" b="1" i="1" dirty="0" err="1" smtClean="0">
                <a:ea typeface="+mn-ea"/>
                <a:cs typeface="+mn-cs"/>
              </a:rPr>
              <a:t>McEuen</a:t>
            </a:r>
            <a:r>
              <a:rPr lang="en-US" b="1" i="1" dirty="0" smtClean="0">
                <a:ea typeface="+mn-ea"/>
                <a:cs typeface="+mn-cs"/>
              </a:rPr>
              <a:t>, Physics World 13, 31 (2000).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[15] L. </a:t>
            </a:r>
            <a:r>
              <a:rPr lang="en-US" b="1" i="1" dirty="0" err="1" smtClean="0">
                <a:ea typeface="+mn-ea"/>
                <a:cs typeface="+mn-cs"/>
              </a:rPr>
              <a:t>Kouwenhoven</a:t>
            </a:r>
            <a:r>
              <a:rPr lang="en-US" b="1" i="1" dirty="0" smtClean="0">
                <a:ea typeface="+mn-ea"/>
                <a:cs typeface="+mn-cs"/>
              </a:rPr>
              <a:t> and C. Marcus, Physics World 11, 35 (1998).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[16] W. H. A de, R. Martel, Physics World 13, 49 (2000). </a:t>
            </a:r>
          </a:p>
          <a:p>
            <a:pPr mar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 [17] http://</a:t>
            </a:r>
            <a:r>
              <a:rPr lang="en-US" b="1" i="1" dirty="0" err="1" smtClean="0">
                <a:ea typeface="+mn-ea"/>
                <a:cs typeface="+mn-cs"/>
              </a:rPr>
              <a:t>en.wikipedia.org/wiki/Carbon_nanotube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7313613" cy="1264024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6500" dirty="0" smtClean="0">
                <a:latin typeface="Bookman Old Style"/>
                <a:ea typeface="+mj-ea"/>
                <a:cs typeface="+mj-cs"/>
              </a:rPr>
              <a:t>Outline</a:t>
            </a:r>
            <a:endParaRPr lang="en-US" sz="6500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97462"/>
            <a:ext cx="8229600" cy="3084138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200" dirty="0" smtClean="0">
                <a:latin typeface="Bookman Old Style"/>
                <a:ea typeface="+mn-ea"/>
                <a:cs typeface="+mn-cs"/>
              </a:rPr>
              <a:t>Introduction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200" dirty="0" smtClean="0">
                <a:latin typeface="Bookman Old Style"/>
                <a:ea typeface="+mn-ea"/>
                <a:cs typeface="+mn-cs"/>
              </a:rPr>
              <a:t>Band Structure Calculation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200" dirty="0" smtClean="0">
                <a:latin typeface="Bookman Old Style"/>
                <a:ea typeface="+mn-ea"/>
                <a:cs typeface="+mn-cs"/>
              </a:rPr>
              <a:t>Conducting Properties and Applications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3200" dirty="0" smtClean="0">
                <a:latin typeface="Bookman Old Style"/>
                <a:ea typeface="+mn-ea"/>
                <a:cs typeface="+mn-cs"/>
              </a:rPr>
              <a:t>Summary </a:t>
            </a:r>
            <a:endParaRPr lang="en-US" sz="3200" dirty="0">
              <a:latin typeface="Bookman Old Style"/>
              <a:ea typeface="+mn-ea"/>
              <a:cs typeface="+mn-cs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47637"/>
            <a:ext cx="8229600" cy="151923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Bookman Old Style"/>
                <a:ea typeface="+mj-ea"/>
                <a:cs typeface="Bookman Old Style"/>
              </a:rPr>
              <a:t>Introduction I: </a:t>
            </a:r>
            <a:br>
              <a:rPr lang="en-US" sz="4000" dirty="0" smtClean="0">
                <a:latin typeface="Bookman Old Style"/>
                <a:ea typeface="+mj-ea"/>
                <a:cs typeface="Bookman Old Style"/>
              </a:rPr>
            </a:br>
            <a:r>
              <a:rPr lang="en-US" sz="4000" dirty="0" smtClean="0">
                <a:latin typeface="Bookman Old Style"/>
                <a:ea typeface="+mj-ea"/>
                <a:cs typeface="Bookman Old Style"/>
              </a:rPr>
              <a:t>                structures overview</a:t>
            </a:r>
            <a:endParaRPr lang="en-US" sz="4000" dirty="0">
              <a:latin typeface="Bookman Old Style"/>
              <a:ea typeface="+mj-ea"/>
              <a:cs typeface="Bookman Old Sty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2895600" cy="4800600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A: 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armchair SWNT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B: 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zigzag SWNT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C: 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chiral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SWNT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D: 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helical structure of SWNT(TEM)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E: 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a MWNT (TEM)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F:  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a packing of lots of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SWNTs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(TEM)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Bookman Old Style"/>
                <a:ea typeface="+mn-ea"/>
                <a:cs typeface="Bookman Old Style"/>
              </a:rPr>
              <a:t>G: 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nanotube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forest of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MWNTs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 (SEM)</a:t>
            </a:r>
            <a:r>
              <a:rPr lang="en-US" dirty="0" smtClean="0">
                <a:ea typeface="+mn-ea"/>
                <a:cs typeface="+mn-cs"/>
              </a:rPr>
              <a:t> 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6388" name="Picture 4" descr="fig 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524000"/>
            <a:ext cx="52546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Snapshot 2008-03-12 23-19-08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42188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0"/>
            <a:ext cx="8229600" cy="1142999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ctr">
            <a:sp3d extrusionH="12700">
              <a:extrusionClr>
                <a:schemeClr val="bg1"/>
              </a:extrusionClr>
            </a:sp3d>
          </a:bodyPr>
          <a:lstStyle/>
          <a:p>
            <a:pPr defTabSz="914400" fontAlgn="auto">
              <a:lnSpc>
                <a:spcPts val="5600"/>
              </a:lnSpc>
              <a:spcAft>
                <a:spcPts val="0"/>
              </a:spcAft>
              <a:defRPr/>
            </a:pPr>
            <a:r>
              <a:rPr lang="en-US" sz="4000" b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j-ea"/>
                <a:cs typeface="Bookman Old Style"/>
              </a:rPr>
              <a:t>Introduction II: </a:t>
            </a:r>
            <a:br>
              <a:rPr lang="en-US" sz="4000" b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j-ea"/>
                <a:cs typeface="Bookman Old Style"/>
              </a:rPr>
            </a:br>
            <a:r>
              <a:rPr lang="en-US" sz="4000" b="1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j-ea"/>
                <a:cs typeface="Bookman Old Style"/>
              </a:rPr>
              <a:t>                structures overview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8" descr="CNTnames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31950"/>
            <a:ext cx="4724400" cy="4311650"/>
          </a:xfrm>
          <a:ln>
            <a:solidFill>
              <a:schemeClr val="tx1">
                <a:alpha val="96861"/>
              </a:schemeClr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313613" cy="1066800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000" dirty="0" smtClean="0">
                <a:latin typeface="Bookman Old Style"/>
                <a:ea typeface="+mj-ea"/>
                <a:cs typeface="Bookman Old Style"/>
              </a:rPr>
              <a:t>Introduction III:                                               </a:t>
            </a:r>
            <a:br>
              <a:rPr lang="en-US" sz="4000" dirty="0" smtClean="0">
                <a:latin typeface="Bookman Old Style"/>
                <a:ea typeface="+mj-ea"/>
                <a:cs typeface="Bookman Old Style"/>
              </a:rPr>
            </a:br>
            <a:r>
              <a:rPr lang="en-US" sz="4000" dirty="0" smtClean="0">
                <a:latin typeface="Bookman Old Style"/>
                <a:ea typeface="+mj-ea"/>
                <a:cs typeface="Bookman Old Style"/>
              </a:rPr>
              <a:t>             defining </a:t>
            </a:r>
            <a:r>
              <a:rPr lang="en-US" sz="4000" dirty="0" err="1" smtClean="0">
                <a:latin typeface="Bookman Old Style"/>
                <a:ea typeface="+mj-ea"/>
                <a:cs typeface="Bookman Old Style"/>
              </a:rPr>
              <a:t>strucures</a:t>
            </a:r>
            <a:r>
              <a:rPr lang="en-US" sz="4000" dirty="0" smtClean="0">
                <a:latin typeface="Bookman Old Style"/>
                <a:ea typeface="+mj-ea"/>
                <a:cs typeface="Bookman Old Style"/>
              </a:rPr>
              <a:t> </a:t>
            </a:r>
            <a:endParaRPr lang="en-US" sz="4000" dirty="0">
              <a:latin typeface="Bookman Old Style"/>
              <a:ea typeface="+mj-ea"/>
              <a:cs typeface="Bookman Old Style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181600" y="1524000"/>
            <a:ext cx="3810000" cy="4267200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indent="-342900" defTabSz="914400" fontAlgn="auto">
              <a:spcBef>
                <a:spcPts val="200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Chiral</a:t>
            </a:r>
            <a:r>
              <a:rPr lang="en-US" sz="2400" dirty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vector </a:t>
            </a:r>
            <a:r>
              <a:rPr lang="en-US" sz="2400" dirty="0">
                <a:latin typeface="Bookman Old Style"/>
                <a:ea typeface="+mn-ea"/>
                <a:cs typeface="Bookman Old Style"/>
              </a:rPr>
              <a:t>(</a:t>
            </a:r>
            <a:r>
              <a:rPr lang="en-US" sz="2400" dirty="0" err="1">
                <a:latin typeface="Bookman Old Style"/>
                <a:ea typeface="+mn-ea"/>
                <a:cs typeface="Bookman Old Style"/>
              </a:rPr>
              <a:t>m,n</a:t>
            </a:r>
            <a:r>
              <a:rPr lang="en-US" sz="2400" dirty="0">
                <a:latin typeface="Bookman Old Style"/>
                <a:ea typeface="+mn-ea"/>
                <a:cs typeface="Bookman Old Style"/>
              </a:rPr>
              <a:t>) describes how to “roll up” the </a:t>
            </a:r>
            <a:r>
              <a:rPr lang="en-US" sz="2400" dirty="0" err="1">
                <a:latin typeface="Bookman Old Style"/>
                <a:ea typeface="+mn-ea"/>
                <a:cs typeface="Bookman Old Style"/>
              </a:rPr>
              <a:t>graphene</a:t>
            </a:r>
            <a:r>
              <a:rPr lang="en-US" sz="2400" dirty="0">
                <a:latin typeface="Bookman Old Style"/>
                <a:ea typeface="+mn-ea"/>
                <a:cs typeface="Bookman Old Style"/>
              </a:rPr>
              <a:t> sheet to make </a:t>
            </a:r>
            <a:r>
              <a:rPr lang="en-US" sz="2400" dirty="0" err="1">
                <a:latin typeface="Bookman Old Style"/>
                <a:ea typeface="+mn-ea"/>
                <a:cs typeface="Bookman Old Style"/>
              </a:rPr>
              <a:t>nanotubes</a:t>
            </a:r>
            <a:r>
              <a:rPr lang="en-US" sz="2400" dirty="0">
                <a:latin typeface="Bookman Old Style"/>
                <a:ea typeface="+mn-ea"/>
                <a:cs typeface="Bookman Old Style"/>
              </a:rPr>
              <a:t>.</a:t>
            </a:r>
          </a:p>
          <a:p>
            <a:pPr indent="-342900" defTabSz="914400" fontAlgn="auto">
              <a:spcBef>
                <a:spcPts val="200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Three types of </a:t>
            </a:r>
            <a:r>
              <a:rPr lang="en-US" sz="2400" dirty="0" err="1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SWNTs</a:t>
            </a:r>
            <a:r>
              <a:rPr lang="en-US" sz="2400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:</a:t>
            </a:r>
          </a:p>
          <a:p>
            <a:pPr indent="-342900" defTabSz="914400" fontAlgn="auto">
              <a:spcBef>
                <a:spcPts val="2000"/>
              </a:spcBef>
              <a:spcAft>
                <a:spcPts val="0"/>
              </a:spcAft>
              <a:buSzPct val="8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1.  Zigzag  (</a:t>
            </a:r>
            <a:r>
              <a:rPr lang="en-US" sz="2400" dirty="0" err="1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=0 or </a:t>
            </a:r>
            <a:r>
              <a:rPr lang="en-US" sz="2400" dirty="0" err="1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=0)</a:t>
            </a:r>
          </a:p>
          <a:p>
            <a:pPr marL="114300" indent="-457200" defTabSz="914400" fontAlgn="auto">
              <a:spcBef>
                <a:spcPts val="2000"/>
              </a:spcBef>
              <a:spcAft>
                <a:spcPts val="0"/>
              </a:spcAft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2.  Armchair  (</a:t>
            </a:r>
            <a:r>
              <a:rPr lang="en-US" sz="2400" dirty="0" err="1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m</a:t>
            </a: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=</a:t>
            </a:r>
            <a:r>
              <a:rPr lang="en-US" sz="2400" dirty="0" err="1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)</a:t>
            </a:r>
          </a:p>
          <a:p>
            <a:pPr marL="114300" indent="-457200" defTabSz="914400" fontAlgn="auto">
              <a:spcBef>
                <a:spcPts val="2000"/>
              </a:spcBef>
              <a:spcAft>
                <a:spcPts val="0"/>
              </a:spcAft>
              <a:buSzPct val="80000"/>
              <a:defRPr/>
            </a:pP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3.  </a:t>
            </a:r>
            <a:r>
              <a:rPr lang="en-US" sz="2400" dirty="0" err="1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Chiral</a:t>
            </a:r>
            <a:r>
              <a:rPr lang="en-US" sz="2400" dirty="0">
                <a:solidFill>
                  <a:srgbClr val="000000"/>
                </a:solidFill>
                <a:latin typeface="Bookman Old Style"/>
                <a:ea typeface="+mn-ea"/>
                <a:cs typeface="Bookman Old Style"/>
              </a:rPr>
              <a:t>  (others)</a:t>
            </a:r>
            <a:r>
              <a:rPr lang="en-US" sz="24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latin typeface="Bookman Old Style"/>
                <a:ea typeface="+mj-ea"/>
                <a:cs typeface="+mj-cs"/>
              </a:rPr>
              <a:t>Introduction IV:  </a:t>
            </a:r>
            <a:br>
              <a:rPr lang="en-US" sz="4000" dirty="0" smtClean="0">
                <a:latin typeface="Bookman Old Style"/>
                <a:ea typeface="+mj-ea"/>
                <a:cs typeface="+mj-cs"/>
              </a:rPr>
            </a:br>
            <a:r>
              <a:rPr lang="en-US" sz="4000" dirty="0" smtClean="0">
                <a:latin typeface="Bookman Old Style"/>
                <a:ea typeface="+mj-ea"/>
                <a:cs typeface="+mj-cs"/>
              </a:rPr>
              <a:t>  Semiconductor or metal?</a:t>
            </a:r>
            <a:endParaRPr lang="en-US" sz="4000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21262"/>
            <a:ext cx="7313613" cy="3617538"/>
          </a:xfrm>
          <a:ln w="25400">
            <a:solidFill>
              <a:srgbClr val="61B4FF"/>
            </a:solidFill>
          </a:ln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Experimental Facts: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Graphene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            Semi-Metal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Single-Walled Carbon </a:t>
            </a:r>
            <a:r>
              <a:rPr lang="en-US" dirty="0" err="1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Nanotubes</a:t>
            </a:r>
            <a:endParaRPr lang="en-US" dirty="0" smtClean="0">
              <a:solidFill>
                <a:srgbClr val="0000FF"/>
              </a:solidFill>
              <a:latin typeface="Bookman Old Style"/>
              <a:ea typeface="+mn-ea"/>
              <a:cs typeface="Bookman Old Style"/>
            </a:endParaRP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All armchair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SWNTs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(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m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=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n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) are metals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Those with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n-m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=3I (I is a non-zero integer) are semiconductors with tiny (~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meV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) band gap (or semimetals)</a:t>
            </a:r>
          </a:p>
          <a:p>
            <a:pPr lvl="2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latin typeface="Bookman Old Style"/>
                <a:ea typeface="+mn-ea"/>
                <a:cs typeface="Bookman Old Style"/>
              </a:rPr>
              <a:t>Others are semiconductors with band  gap dependent on </a:t>
            </a:r>
            <a:r>
              <a:rPr lang="en-US" dirty="0" err="1" smtClean="0">
                <a:latin typeface="Bookman Old Style"/>
                <a:ea typeface="+mn-ea"/>
                <a:cs typeface="Bookman Old Style"/>
              </a:rPr>
              <a:t>nanotube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diameter</a:t>
            </a:r>
            <a:r>
              <a:rPr lang="en-US" dirty="0" smtClean="0">
                <a:ea typeface="+mn-ea"/>
              </a:rPr>
              <a:t>  </a:t>
            </a:r>
          </a:p>
        </p:txBody>
      </p:sp>
      <p:sp>
        <p:nvSpPr>
          <p:cNvPr id="5" name="Striped Right Arrow 4"/>
          <p:cNvSpPr/>
          <p:nvPr/>
        </p:nvSpPr>
        <p:spPr>
          <a:xfrm>
            <a:off x="2895600" y="2639568"/>
            <a:ext cx="978408" cy="408432"/>
          </a:xfrm>
          <a:prstGeom prst="striped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6412992" y="3276600"/>
            <a:ext cx="978408" cy="408432"/>
          </a:xfrm>
          <a:prstGeom prst="stripedRightArrow">
            <a:avLst/>
          </a:prstGeom>
          <a:solidFill>
            <a:srgbClr val="0000F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47838"/>
            <a:ext cx="8458200" cy="4303338"/>
          </a:xfrm>
          <a:ln w="25400">
            <a:solidFill>
              <a:srgbClr val="61B4FF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/>
                <a:ea typeface="+mn-ea"/>
                <a:cs typeface="Bookman Old Style"/>
              </a:rPr>
              <a:t>Idea:</a:t>
            </a:r>
            <a:r>
              <a:rPr lang="en-US" dirty="0" smtClean="0">
                <a:latin typeface="Bookman Old Style"/>
                <a:ea typeface="+mn-ea"/>
                <a:cs typeface="Bookman Old Style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construct linear combination of atomic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wavefunctions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of each unit cell to achieve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bloch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wavefunction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/>
                <a:ea typeface="+mn-ea"/>
                <a:cs typeface="Bookman Old Style"/>
              </a:rPr>
              <a:t>Secular Equation: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                                                         with                   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where H is transfer integral matrix;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       S is overlap integral matrix;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       C is a vector with all coefficients of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         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bloch</a:t>
            </a:r>
            <a:r>
              <a:rPr lang="en-US" dirty="0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 wave in terms of atomic </a:t>
            </a:r>
            <a:r>
              <a:rPr lang="en-US" dirty="0" err="1" smtClean="0">
                <a:solidFill>
                  <a:schemeClr val="tx1"/>
                </a:solidFill>
                <a:latin typeface="Bookman Old Style"/>
                <a:ea typeface="+mn-ea"/>
                <a:cs typeface="Bookman Old Style"/>
              </a:rPr>
              <a:t>wavefunctions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.        </a:t>
            </a:r>
            <a:r>
              <a:rPr lang="en-US" dirty="0" smtClean="0">
                <a:ea typeface="+mn-ea"/>
                <a:cs typeface="+mn-cs"/>
              </a:rPr>
              <a:t>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82296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introduction to tight binding approach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533400" y="3505200"/>
          <a:ext cx="3267075" cy="685800"/>
        </p:xfrm>
        <a:graphic>
          <a:graphicData uri="http://schemas.openxmlformats.org/presentationml/2006/ole">
            <p:oleObj spid="_x0000_s20482" name="Equation" r:id="rId3" imgW="1028700" imgH="215900" progId="Equation.3">
              <p:embed/>
            </p:oleObj>
          </a:graphicData>
        </a:graphic>
      </p:graphicFrame>
      <p:pic>
        <p:nvPicPr>
          <p:cNvPr id="20485" name="Picture 4" descr="Snapshot 2008-03-13 00-49-43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114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76762"/>
          </a:xfrm>
          <a:ln w="25400">
            <a:solidFill>
              <a:srgbClr val="61B4FF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500" dirty="0" smtClean="0">
                <a:solidFill>
                  <a:srgbClr val="FF0000"/>
                </a:solidFill>
                <a:latin typeface="Bookman Old Style"/>
                <a:ea typeface="+mn-ea"/>
                <a:cs typeface="Bookman Old Style"/>
              </a:rPr>
              <a:t>How: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Specify </a:t>
            </a:r>
            <a:r>
              <a:rPr lang="en-US" sz="2200" i="1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unit cell and unit vectors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;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Specify </a:t>
            </a:r>
            <a:r>
              <a:rPr lang="en-US" sz="2200" dirty="0" err="1" smtClean="0">
                <a:latin typeface="Bookman Old Style"/>
                <a:ea typeface="+mn-ea"/>
                <a:cs typeface="Bookman Old Style"/>
              </a:rPr>
              <a:t>Brillouin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 zone and </a:t>
            </a:r>
            <a:r>
              <a:rPr lang="en-US" sz="2200" i="1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reciprocal lattice vectors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. Select high symmetry directions and momentum     along the high symmetry axes;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For the selected momentum points, calculate the </a:t>
            </a:r>
            <a:r>
              <a:rPr lang="en-US" sz="2200" i="1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transfer and overlap matrix element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, H and S.</a:t>
            </a:r>
          </a:p>
          <a:p>
            <a:pPr lvl="2" eaLnBrk="1" fontAlgn="auto" hangingPunct="1"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For the selected momentum points, solve the </a:t>
            </a:r>
            <a:r>
              <a:rPr lang="en-US" sz="2200" i="1" dirty="0" smtClean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secular equation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 and obtain the </a:t>
            </a:r>
            <a:r>
              <a:rPr lang="en-US" sz="2200" dirty="0" err="1" smtClean="0">
                <a:latin typeface="Bookman Old Style"/>
                <a:ea typeface="+mn-ea"/>
                <a:cs typeface="Bookman Old Style"/>
              </a:rPr>
              <a:t>eigenvalues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 and </a:t>
            </a:r>
            <a:r>
              <a:rPr lang="en-US" sz="2200" dirty="0" err="1" smtClean="0">
                <a:latin typeface="Bookman Old Style"/>
                <a:ea typeface="+mn-ea"/>
                <a:cs typeface="Bookman Old Style"/>
              </a:rPr>
              <a:t>eigenstates</a:t>
            </a:r>
            <a:r>
              <a:rPr lang="en-US" sz="2200" dirty="0" smtClean="0">
                <a:latin typeface="Bookman Old Style"/>
                <a:ea typeface="+mn-ea"/>
                <a:cs typeface="Bookman Old Style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1"/>
            <a:ext cx="82296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introduction to tight binding approach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771900" y="3276600"/>
          <a:ext cx="190500" cy="228600"/>
        </p:xfrm>
        <a:graphic>
          <a:graphicData uri="http://schemas.openxmlformats.org/presentationml/2006/ole">
            <p:oleObj spid="_x0000_s21506" name="Equation" r:id="rId3" imgW="127000" imgH="165100" progId="Equation.3">
              <p:embed/>
            </p:oleObj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264024"/>
          </a:xfrm>
        </p:spPr>
        <p:txBody>
          <a:bodyPr/>
          <a:lstStyle/>
          <a:p>
            <a:pPr algn="l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500" dirty="0" smtClean="0">
                <a:latin typeface="Bookman Old Style"/>
                <a:ea typeface="+mj-ea"/>
                <a:cs typeface="+mj-cs"/>
              </a:rPr>
              <a:t>Band Structure Calculation II:  </a:t>
            </a:r>
            <a:br>
              <a:rPr lang="en-US" sz="3500" dirty="0" smtClean="0">
                <a:latin typeface="Bookman Old Style"/>
                <a:ea typeface="+mj-ea"/>
                <a:cs typeface="+mj-cs"/>
              </a:rPr>
            </a:br>
            <a:r>
              <a:rPr lang="en-US" sz="3500" dirty="0" smtClean="0">
                <a:latin typeface="Bookman Old Style"/>
                <a:ea typeface="+mj-ea"/>
                <a:cs typeface="+mj-cs"/>
              </a:rPr>
              <a:t>   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                                 </a:t>
            </a:r>
            <a:r>
              <a:rPr lang="en-US" sz="3000" dirty="0" err="1" smtClean="0">
                <a:latin typeface="Bookman Old Style"/>
                <a:ea typeface="+mj-ea"/>
                <a:cs typeface="+mj-cs"/>
              </a:rPr>
              <a:t>Graphene</a:t>
            </a:r>
            <a:r>
              <a:rPr lang="en-US" sz="3000" dirty="0" smtClean="0">
                <a:latin typeface="Bookman Old Style"/>
                <a:ea typeface="+mj-ea"/>
                <a:cs typeface="+mj-cs"/>
              </a:rPr>
              <a:t> First</a:t>
            </a:r>
            <a:endParaRPr lang="en-US" sz="3000" dirty="0">
              <a:latin typeface="Bookman Old Style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680012"/>
            <a:ext cx="8305800" cy="2796988"/>
          </a:xfrm>
          <a:prstGeom prst="rect">
            <a:avLst/>
          </a:prstGeom>
          <a:effectLst/>
        </p:spPr>
        <p:txBody>
          <a:bodyPr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dirty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 Nearest Neighbor</a:t>
            </a:r>
            <a:r>
              <a:rPr lang="en-US" sz="2400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 Assumption:</a:t>
            </a:r>
          </a:p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                                       </a:t>
            </a:r>
          </a:p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sz="2400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Bookman Old Style"/>
              <a:ea typeface="+mn-ea"/>
              <a:cs typeface="Bookman Old Style"/>
            </a:endParaRPr>
          </a:p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                (   </a:t>
            </a:r>
            <a:r>
              <a:rPr lang="en-US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is called transferred integral constant)</a:t>
            </a:r>
            <a:r>
              <a:rPr lang="en-US" sz="2400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  </a:t>
            </a:r>
          </a:p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400" dirty="0">
                <a:solidFill>
                  <a:srgbClr val="0000FF"/>
                </a:solidFill>
                <a:latin typeface="Bookman Old Style"/>
                <a:ea typeface="+mn-ea"/>
                <a:cs typeface="Bookman Old Style"/>
              </a:rPr>
              <a:t>Linear combination </a:t>
            </a:r>
            <a:r>
              <a:rPr lang="en-US" sz="2400" dirty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Bookman Old Style"/>
                <a:ea typeface="+mn-ea"/>
                <a:cs typeface="Bookman Old Style"/>
              </a:rPr>
              <a:t>of the three nearest neighbors:</a:t>
            </a:r>
          </a:p>
          <a:p>
            <a:pPr indent="-342900" defTabSz="914400" fontAlgn="auto">
              <a:spcBef>
                <a:spcPts val="0"/>
              </a:spcBef>
              <a:spcAft>
                <a:spcPts val="0"/>
              </a:spcAft>
              <a:buSzPct val="80000"/>
              <a:defRPr/>
            </a:pPr>
            <a:endParaRPr lang="en-US" sz="2400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endParaRPr>
          </a:p>
        </p:txBody>
      </p:sp>
      <p:pic>
        <p:nvPicPr>
          <p:cNvPr id="22533" name="Content Placeholder 15" descr="fig 3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143000"/>
            <a:ext cx="4267200" cy="2178050"/>
          </a:xfrm>
        </p:spPr>
      </p:pic>
      <p:pic>
        <p:nvPicPr>
          <p:cNvPr id="22534" name="Picture 16" descr="equ 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0800" y="5565775"/>
            <a:ext cx="6680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2590800" y="30480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rbel" charset="0"/>
              </a:rPr>
              <a:t>Graphene lattice                                 </a:t>
            </a:r>
          </a:p>
        </p:txBody>
      </p:sp>
      <p:sp>
        <p:nvSpPr>
          <p:cNvPr id="22536" name="TextBox 18"/>
          <p:cNvSpPr txBox="1">
            <a:spLocks noChangeArrowheads="1"/>
          </p:cNvSpPr>
          <p:nvPr/>
        </p:nvSpPr>
        <p:spPr bwMode="auto">
          <a:xfrm>
            <a:off x="4800600" y="3211513"/>
            <a:ext cx="1819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rbel" charset="0"/>
              </a:rPr>
              <a:t>Reciprocal lattice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34394" y="1143000"/>
            <a:ext cx="4799806" cy="2396482"/>
          </a:xfrm>
          <a:prstGeom prst="rect">
            <a:avLst/>
          </a:prstGeom>
          <a:noFill/>
          <a:ln>
            <a:solidFill>
              <a:srgbClr val="61B4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8" name="Picture 22" descr="Snapshot 2008-03-12 19-30-05.tif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8900" y="4114800"/>
            <a:ext cx="48895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138363" y="4876800"/>
          <a:ext cx="376237" cy="358775"/>
        </p:xfrm>
        <a:graphic>
          <a:graphicData uri="http://schemas.openxmlformats.org/presentationml/2006/ole">
            <p:oleObj spid="_x0000_s22530" name="Equation" r:id="rId6" imgW="101600" imgH="139700" progId="Equation.3">
              <p:embed/>
            </p:oleObj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708</TotalTime>
  <Words>1305</Words>
  <Application>Microsoft Macintosh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ＭＳ Ｐゴシック</vt:lpstr>
      <vt:lpstr>Corbel</vt:lpstr>
      <vt:lpstr>Wingdings</vt:lpstr>
      <vt:lpstr>Calibri</vt:lpstr>
      <vt:lpstr>Bookman Old Style</vt:lpstr>
      <vt:lpstr>Studio</vt:lpstr>
      <vt:lpstr>Equation</vt:lpstr>
      <vt:lpstr>Electronic Structure of Single-Walled Carbon    Nanotubes (SWNT) </vt:lpstr>
      <vt:lpstr>Outline</vt:lpstr>
      <vt:lpstr>Introduction I:                  structures overview</vt:lpstr>
      <vt:lpstr>Slide 4</vt:lpstr>
      <vt:lpstr>Introduction III:                                                             defining strucures </vt:lpstr>
      <vt:lpstr>Introduction IV:     Semiconductor or metal?</vt:lpstr>
      <vt:lpstr>Band Structure Calculation I:     introduction to tight binding approach</vt:lpstr>
      <vt:lpstr>Band Structure Calculation I:     introduction to tight binding approach</vt:lpstr>
      <vt:lpstr>Band Structure Calculation II:                                        Graphene First</vt:lpstr>
      <vt:lpstr>Band Structure Calculation II:                                        Graphene First</vt:lpstr>
      <vt:lpstr>Band Structure Calculation II:                                         Graphene First</vt:lpstr>
      <vt:lpstr>Band Structure Calculation III:                             Carbon Nanotube</vt:lpstr>
      <vt:lpstr>Band Structure Calculation III:                             Carbon Nanotube</vt:lpstr>
      <vt:lpstr>Band Structure Calculation III:                             Carbon Nanotube</vt:lpstr>
      <vt:lpstr>Conducting Properties and Applications I:                                  Conducting Properties</vt:lpstr>
      <vt:lpstr>Conducting Properties and Application II:              Semiconducting CNTs as transistors</vt:lpstr>
      <vt:lpstr>Conducting Properties and Application III:                                  Novel Device: Rectifier</vt:lpstr>
      <vt:lpstr>Summary</vt:lpstr>
      <vt:lpstr>References</vt:lpstr>
    </vt:vector>
  </TitlesOfParts>
  <Company>The University of Tennessee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 Zheng</dc:creator>
  <cp:lastModifiedBy>Nan Zheng</cp:lastModifiedBy>
  <cp:revision>68</cp:revision>
  <dcterms:created xsi:type="dcterms:W3CDTF">2008-03-14T20:16:03Z</dcterms:created>
  <dcterms:modified xsi:type="dcterms:W3CDTF">2008-03-14T20:21:49Z</dcterms:modified>
</cp:coreProperties>
</file>