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60" r:id="rId6"/>
    <p:sldId id="278" r:id="rId7"/>
    <p:sldId id="279" r:id="rId8"/>
    <p:sldId id="281" r:id="rId9"/>
    <p:sldId id="280" r:id="rId10"/>
    <p:sldId id="282" r:id="rId11"/>
    <p:sldId id="283" r:id="rId12"/>
    <p:sldId id="277" r:id="rId13"/>
    <p:sldId id="261" r:id="rId14"/>
    <p:sldId id="26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ADDB0-6C2A-44D3-817E-C6D29A27F87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C97B640-7AD8-4A81-A407-3B8FCE69B7E1}">
      <dgm:prSet phldrT="[Text]" custT="1"/>
      <dgm:spPr/>
      <dgm:t>
        <a:bodyPr/>
        <a:lstStyle/>
        <a:p>
          <a:r>
            <a:rPr lang="en-US" sz="2000" dirty="0" smtClean="0"/>
            <a:t>Escape </a:t>
          </a:r>
        </a:p>
        <a:p>
          <a:r>
            <a:rPr lang="en-US" sz="2000" dirty="0" smtClean="0"/>
            <a:t>of the </a:t>
          </a:r>
        </a:p>
        <a:p>
          <a:r>
            <a:rPr lang="en-US" sz="2000" dirty="0" smtClean="0"/>
            <a:t>Photoelectron</a:t>
          </a:r>
        </a:p>
        <a:p>
          <a:r>
            <a:rPr lang="en-US" sz="2000" dirty="0" smtClean="0"/>
            <a:t> from the surface</a:t>
          </a:r>
          <a:endParaRPr lang="en-US" sz="2000" dirty="0"/>
        </a:p>
      </dgm:t>
    </dgm:pt>
    <dgm:pt modelId="{C70940EA-5C5C-4699-BBAC-2086A4341521}" type="parTrans" cxnId="{2FAC729C-1E33-499E-9FDD-84F426F714AC}">
      <dgm:prSet/>
      <dgm:spPr/>
      <dgm:t>
        <a:bodyPr/>
        <a:lstStyle/>
        <a:p>
          <a:endParaRPr lang="en-US"/>
        </a:p>
      </dgm:t>
    </dgm:pt>
    <dgm:pt modelId="{7C2EC5D4-F010-4E9C-AD1D-87FA9CF7E6D8}" type="sibTrans" cxnId="{2FAC729C-1E33-499E-9FDD-84F426F714AC}">
      <dgm:prSet/>
      <dgm:spPr/>
      <dgm:t>
        <a:bodyPr/>
        <a:lstStyle/>
        <a:p>
          <a:endParaRPr lang="en-US"/>
        </a:p>
      </dgm:t>
    </dgm:pt>
    <dgm:pt modelId="{0E00B0FB-AC80-4BF1-B613-CA702DEB82CB}">
      <dgm:prSet phldrT="[Text]"/>
      <dgm:spPr/>
      <dgm:t>
        <a:bodyPr/>
        <a:lstStyle/>
        <a:p>
          <a:r>
            <a:rPr lang="en-US" dirty="0" smtClean="0"/>
            <a:t>Transport of the excited photoelectron to the surface</a:t>
          </a:r>
          <a:endParaRPr lang="en-US" dirty="0"/>
        </a:p>
      </dgm:t>
    </dgm:pt>
    <dgm:pt modelId="{9C44558B-B422-49A0-A1CC-240F67835291}" type="parTrans" cxnId="{28A867B0-D415-47B6-8DD7-7D0651AA90F3}">
      <dgm:prSet/>
      <dgm:spPr/>
      <dgm:t>
        <a:bodyPr/>
        <a:lstStyle/>
        <a:p>
          <a:endParaRPr lang="en-US"/>
        </a:p>
      </dgm:t>
    </dgm:pt>
    <dgm:pt modelId="{64BB49FC-B4CB-4508-AB4E-66DB056B61BA}" type="sibTrans" cxnId="{28A867B0-D415-47B6-8DD7-7D0651AA90F3}">
      <dgm:prSet/>
      <dgm:spPr/>
      <dgm:t>
        <a:bodyPr/>
        <a:lstStyle/>
        <a:p>
          <a:endParaRPr lang="en-US"/>
        </a:p>
      </dgm:t>
    </dgm:pt>
    <dgm:pt modelId="{A1F81652-D9FA-4D5B-B8B2-D733A6C1198D}">
      <dgm:prSet phldrT="[Text]"/>
      <dgm:spPr/>
      <dgm:t>
        <a:bodyPr/>
        <a:lstStyle/>
        <a:p>
          <a:r>
            <a:rPr lang="en-US" dirty="0" smtClean="0"/>
            <a:t>Absorption of the x-ray inside the solid</a:t>
          </a:r>
          <a:endParaRPr lang="en-US" dirty="0"/>
        </a:p>
      </dgm:t>
    </dgm:pt>
    <dgm:pt modelId="{F387C7BC-EAB0-4298-A1BF-FE0CF36D728B}" type="parTrans" cxnId="{462D8B32-B1BE-4F8B-8C52-EECC99758881}">
      <dgm:prSet/>
      <dgm:spPr/>
      <dgm:t>
        <a:bodyPr/>
        <a:lstStyle/>
        <a:p>
          <a:endParaRPr lang="en-US"/>
        </a:p>
      </dgm:t>
    </dgm:pt>
    <dgm:pt modelId="{1E13B73D-7745-4C05-9369-9DE3D7828763}" type="sibTrans" cxnId="{462D8B32-B1BE-4F8B-8C52-EECC99758881}">
      <dgm:prSet/>
      <dgm:spPr/>
      <dgm:t>
        <a:bodyPr/>
        <a:lstStyle/>
        <a:p>
          <a:endParaRPr lang="en-US"/>
        </a:p>
      </dgm:t>
    </dgm:pt>
    <dgm:pt modelId="{E3FF9234-D465-476B-B537-607CA6797543}" type="pres">
      <dgm:prSet presAssocID="{43EADDB0-6C2A-44D3-817E-C6D29A27F875}" presName="Name0" presStyleCnt="0">
        <dgm:presLayoutVars>
          <dgm:dir/>
          <dgm:animLvl val="lvl"/>
          <dgm:resizeHandles val="exact"/>
        </dgm:presLayoutVars>
      </dgm:prSet>
      <dgm:spPr/>
    </dgm:pt>
    <dgm:pt modelId="{94346191-9369-46E8-9C01-6B755DFCB620}" type="pres">
      <dgm:prSet presAssocID="{DC97B640-7AD8-4A81-A407-3B8FCE69B7E1}" presName="Name8" presStyleCnt="0"/>
      <dgm:spPr/>
    </dgm:pt>
    <dgm:pt modelId="{1334D0CE-2141-4B93-B930-A682D2015DAB}" type="pres">
      <dgm:prSet presAssocID="{DC97B640-7AD8-4A81-A407-3B8FCE69B7E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52377-5747-4820-9404-57CC49017C06}" type="pres">
      <dgm:prSet presAssocID="{DC97B640-7AD8-4A81-A407-3B8FCE69B7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CC850-A1CB-459D-8A5B-BB0FF6AEF126}" type="pres">
      <dgm:prSet presAssocID="{0E00B0FB-AC80-4BF1-B613-CA702DEB82CB}" presName="Name8" presStyleCnt="0"/>
      <dgm:spPr/>
    </dgm:pt>
    <dgm:pt modelId="{99CC64D4-A331-4782-91CA-D4E31C8FC55B}" type="pres">
      <dgm:prSet presAssocID="{0E00B0FB-AC80-4BF1-B613-CA702DEB82C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7B0CB-79B9-4D97-A03C-1A81F885D7A0}" type="pres">
      <dgm:prSet presAssocID="{0E00B0FB-AC80-4BF1-B613-CA702DEB82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00C7B-F0F1-47A9-957E-82494436717E}" type="pres">
      <dgm:prSet presAssocID="{A1F81652-D9FA-4D5B-B8B2-D733A6C1198D}" presName="Name8" presStyleCnt="0"/>
      <dgm:spPr/>
    </dgm:pt>
    <dgm:pt modelId="{49A52F6B-6C5A-4D95-8252-52D1E4B3FE01}" type="pres">
      <dgm:prSet presAssocID="{A1F81652-D9FA-4D5B-B8B2-D733A6C1198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489AF-7BC9-4CA0-AACD-B573AA8CBF95}" type="pres">
      <dgm:prSet presAssocID="{A1F81652-D9FA-4D5B-B8B2-D733A6C119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D8B32-B1BE-4F8B-8C52-EECC99758881}" srcId="{43EADDB0-6C2A-44D3-817E-C6D29A27F875}" destId="{A1F81652-D9FA-4D5B-B8B2-D733A6C1198D}" srcOrd="2" destOrd="0" parTransId="{F387C7BC-EAB0-4298-A1BF-FE0CF36D728B}" sibTransId="{1E13B73D-7745-4C05-9369-9DE3D7828763}"/>
    <dgm:cxn modelId="{8B9C7273-3895-4C8F-9292-F5DA3C526DEF}" type="presOf" srcId="{0E00B0FB-AC80-4BF1-B613-CA702DEB82CB}" destId="{99CC64D4-A331-4782-91CA-D4E31C8FC55B}" srcOrd="0" destOrd="0" presId="urn:microsoft.com/office/officeart/2005/8/layout/pyramid1"/>
    <dgm:cxn modelId="{2FAC729C-1E33-499E-9FDD-84F426F714AC}" srcId="{43EADDB0-6C2A-44D3-817E-C6D29A27F875}" destId="{DC97B640-7AD8-4A81-A407-3B8FCE69B7E1}" srcOrd="0" destOrd="0" parTransId="{C70940EA-5C5C-4699-BBAC-2086A4341521}" sibTransId="{7C2EC5D4-F010-4E9C-AD1D-87FA9CF7E6D8}"/>
    <dgm:cxn modelId="{D1C7074A-0A9C-49F4-B972-BA23B6EA1DC7}" type="presOf" srcId="{0E00B0FB-AC80-4BF1-B613-CA702DEB82CB}" destId="{AE47B0CB-79B9-4D97-A03C-1A81F885D7A0}" srcOrd="1" destOrd="0" presId="urn:microsoft.com/office/officeart/2005/8/layout/pyramid1"/>
    <dgm:cxn modelId="{23ABD7AB-516F-4285-9411-3692D10C9BA7}" type="presOf" srcId="{43EADDB0-6C2A-44D3-817E-C6D29A27F875}" destId="{E3FF9234-D465-476B-B537-607CA6797543}" srcOrd="0" destOrd="0" presId="urn:microsoft.com/office/officeart/2005/8/layout/pyramid1"/>
    <dgm:cxn modelId="{AF30C18F-DF23-4854-AAEF-FA614468B42D}" type="presOf" srcId="{A1F81652-D9FA-4D5B-B8B2-D733A6C1198D}" destId="{51A489AF-7BC9-4CA0-AACD-B573AA8CBF95}" srcOrd="1" destOrd="0" presId="urn:microsoft.com/office/officeart/2005/8/layout/pyramid1"/>
    <dgm:cxn modelId="{8539C5C6-D3BF-47F3-BC82-96BDBA939CE5}" type="presOf" srcId="{A1F81652-D9FA-4D5B-B8B2-D733A6C1198D}" destId="{49A52F6B-6C5A-4D95-8252-52D1E4B3FE01}" srcOrd="0" destOrd="0" presId="urn:microsoft.com/office/officeart/2005/8/layout/pyramid1"/>
    <dgm:cxn modelId="{28A867B0-D415-47B6-8DD7-7D0651AA90F3}" srcId="{43EADDB0-6C2A-44D3-817E-C6D29A27F875}" destId="{0E00B0FB-AC80-4BF1-B613-CA702DEB82CB}" srcOrd="1" destOrd="0" parTransId="{9C44558B-B422-49A0-A1CC-240F67835291}" sibTransId="{64BB49FC-B4CB-4508-AB4E-66DB056B61BA}"/>
    <dgm:cxn modelId="{1D656F6D-BBDB-44DB-813B-F70D18AD2986}" type="presOf" srcId="{DC97B640-7AD8-4A81-A407-3B8FCE69B7E1}" destId="{F7E52377-5747-4820-9404-57CC49017C06}" srcOrd="1" destOrd="0" presId="urn:microsoft.com/office/officeart/2005/8/layout/pyramid1"/>
    <dgm:cxn modelId="{F6F53E33-8C93-48EB-A360-1A78E0BBAEB5}" type="presOf" srcId="{DC97B640-7AD8-4A81-A407-3B8FCE69B7E1}" destId="{1334D0CE-2141-4B93-B930-A682D2015DAB}" srcOrd="0" destOrd="0" presId="urn:microsoft.com/office/officeart/2005/8/layout/pyramid1"/>
    <dgm:cxn modelId="{975E5C3F-D546-42C4-B011-3862D175B5E2}" type="presParOf" srcId="{E3FF9234-D465-476B-B537-607CA6797543}" destId="{94346191-9369-46E8-9C01-6B755DFCB620}" srcOrd="0" destOrd="0" presId="urn:microsoft.com/office/officeart/2005/8/layout/pyramid1"/>
    <dgm:cxn modelId="{29B37D51-B56E-42FB-B425-3695F73E9DA8}" type="presParOf" srcId="{94346191-9369-46E8-9C01-6B755DFCB620}" destId="{1334D0CE-2141-4B93-B930-A682D2015DAB}" srcOrd="0" destOrd="0" presId="urn:microsoft.com/office/officeart/2005/8/layout/pyramid1"/>
    <dgm:cxn modelId="{C565F69A-ADEB-4A89-A0DD-2B3206FDD427}" type="presParOf" srcId="{94346191-9369-46E8-9C01-6B755DFCB620}" destId="{F7E52377-5747-4820-9404-57CC49017C06}" srcOrd="1" destOrd="0" presId="urn:microsoft.com/office/officeart/2005/8/layout/pyramid1"/>
    <dgm:cxn modelId="{D8C8E6CE-F5A0-4E9E-9024-592AE590CD3F}" type="presParOf" srcId="{E3FF9234-D465-476B-B537-607CA6797543}" destId="{6DACC850-A1CB-459D-8A5B-BB0FF6AEF126}" srcOrd="1" destOrd="0" presId="urn:microsoft.com/office/officeart/2005/8/layout/pyramid1"/>
    <dgm:cxn modelId="{8D04AFC1-592D-4487-A949-037D3B79176D}" type="presParOf" srcId="{6DACC850-A1CB-459D-8A5B-BB0FF6AEF126}" destId="{99CC64D4-A331-4782-91CA-D4E31C8FC55B}" srcOrd="0" destOrd="0" presId="urn:microsoft.com/office/officeart/2005/8/layout/pyramid1"/>
    <dgm:cxn modelId="{4B57FE99-3179-4D40-9C29-CDAC59313BF8}" type="presParOf" srcId="{6DACC850-A1CB-459D-8A5B-BB0FF6AEF126}" destId="{AE47B0CB-79B9-4D97-A03C-1A81F885D7A0}" srcOrd="1" destOrd="0" presId="urn:microsoft.com/office/officeart/2005/8/layout/pyramid1"/>
    <dgm:cxn modelId="{41B69BA0-E24C-48FF-BEA1-91E0D7508656}" type="presParOf" srcId="{E3FF9234-D465-476B-B537-607CA6797543}" destId="{CAB00C7B-F0F1-47A9-957E-82494436717E}" srcOrd="2" destOrd="0" presId="urn:microsoft.com/office/officeart/2005/8/layout/pyramid1"/>
    <dgm:cxn modelId="{C5CF33F4-CE9B-4A5D-8F08-4D2F17A754F2}" type="presParOf" srcId="{CAB00C7B-F0F1-47A9-957E-82494436717E}" destId="{49A52F6B-6C5A-4D95-8252-52D1E4B3FE01}" srcOrd="0" destOrd="0" presId="urn:microsoft.com/office/officeart/2005/8/layout/pyramid1"/>
    <dgm:cxn modelId="{82832570-125B-4B10-A1D5-A831A2B19865}" type="presParOf" srcId="{CAB00C7B-F0F1-47A9-957E-82494436717E}" destId="{51A489AF-7BC9-4CA0-AACD-B573AA8CBF95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F1DD0-1132-48B4-AB9C-06832E5001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0A382-3820-404C-9D34-328619902F2D}">
      <dgm:prSet phldrT="[Text]"/>
      <dgm:spPr/>
      <dgm:t>
        <a:bodyPr/>
        <a:lstStyle/>
        <a:p>
          <a:r>
            <a:rPr lang="en-US" dirty="0" smtClean="0"/>
            <a:t>W</a:t>
          </a:r>
          <a:endParaRPr lang="en-US" dirty="0"/>
        </a:p>
      </dgm:t>
    </dgm:pt>
    <dgm:pt modelId="{99C72424-2024-43EB-A1C5-27540C84D005}" type="parTrans" cxnId="{6B618CE4-7F43-41F2-9802-8BEA12EB23D0}">
      <dgm:prSet/>
      <dgm:spPr/>
      <dgm:t>
        <a:bodyPr/>
        <a:lstStyle/>
        <a:p>
          <a:endParaRPr lang="en-US"/>
        </a:p>
      </dgm:t>
    </dgm:pt>
    <dgm:pt modelId="{EAFAA9E3-79C6-4577-9E36-F0DCB8A44DDA}" type="sibTrans" cxnId="{6B618CE4-7F43-41F2-9802-8BEA12EB23D0}">
      <dgm:prSet/>
      <dgm:spPr/>
      <dgm:t>
        <a:bodyPr/>
        <a:lstStyle/>
        <a:p>
          <a:endParaRPr lang="en-US"/>
        </a:p>
      </dgm:t>
    </dgm:pt>
    <dgm:pt modelId="{D15637A9-55BC-4F13-806C-5D2FB1DE5BA9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total probability</a:t>
          </a:r>
          <a:br>
            <a:rPr lang="en-US" dirty="0" smtClean="0">
              <a:solidFill>
                <a:schemeClr val="bg2">
                  <a:lumMod val="50000"/>
                </a:schemeClr>
              </a:solidFill>
            </a:rPr>
          </a:b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for the optical transition </a:t>
          </a:r>
          <a:endParaRPr lang="en-US" dirty="0"/>
        </a:p>
      </dgm:t>
    </dgm:pt>
    <dgm:pt modelId="{91836E81-82E6-46B2-92C1-AB13BDC02B52}" type="parTrans" cxnId="{277E0751-8E20-4EE1-B669-3790DB2E43C8}">
      <dgm:prSet/>
      <dgm:spPr/>
      <dgm:t>
        <a:bodyPr/>
        <a:lstStyle/>
        <a:p>
          <a:endParaRPr lang="en-US"/>
        </a:p>
      </dgm:t>
    </dgm:pt>
    <dgm:pt modelId="{F81DF368-98EB-49A3-AB56-99CD8CE9E51A}" type="sibTrans" cxnId="{277E0751-8E20-4EE1-B669-3790DB2E43C8}">
      <dgm:prSet/>
      <dgm:spPr/>
      <dgm:t>
        <a:bodyPr/>
        <a:lstStyle/>
        <a:p>
          <a:endParaRPr lang="en-US"/>
        </a:p>
      </dgm:t>
    </dgm:pt>
    <dgm:pt modelId="{8745DCB8-9E4A-4B54-920B-563E7E3338F3}">
      <dgm:prSet phldrT="[Text]"/>
      <dgm:spPr/>
      <dgm:t>
        <a:bodyPr/>
        <a:lstStyle/>
        <a:p>
          <a:r>
            <a:rPr lang="el-GR" dirty="0" smtClean="0">
              <a:latin typeface="Trebuchet MS"/>
            </a:rPr>
            <a:t>Γ</a:t>
          </a:r>
          <a:r>
            <a:rPr lang="en-US" baseline="-25000" dirty="0" err="1" smtClean="0">
              <a:latin typeface="Trebuchet MS"/>
            </a:rPr>
            <a:t>emfp</a:t>
          </a:r>
          <a:endParaRPr lang="en-US" dirty="0"/>
        </a:p>
      </dgm:t>
    </dgm:pt>
    <dgm:pt modelId="{5A656E96-A213-4C6D-A54A-D5B6FD6CE96E}" type="parTrans" cxnId="{ECB2243C-4E25-4F0E-A4FD-76BA1DBF154A}">
      <dgm:prSet/>
      <dgm:spPr/>
      <dgm:t>
        <a:bodyPr/>
        <a:lstStyle/>
        <a:p>
          <a:endParaRPr lang="en-US"/>
        </a:p>
      </dgm:t>
    </dgm:pt>
    <dgm:pt modelId="{6A2CE41D-7206-48F6-B97F-3AF9AB81734F}" type="sibTrans" cxnId="{ECB2243C-4E25-4F0E-A4FD-76BA1DBF154A}">
      <dgm:prSet/>
      <dgm:spPr/>
      <dgm:t>
        <a:bodyPr/>
        <a:lstStyle/>
        <a:p>
          <a:endParaRPr lang="en-US"/>
        </a:p>
      </dgm:t>
    </dgm:pt>
    <dgm:pt modelId="{4C1902A9-5437-4946-957C-E37616CFC8D0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scattering probability</a:t>
          </a:r>
          <a:br>
            <a:rPr lang="en-US" dirty="0" smtClean="0">
              <a:solidFill>
                <a:schemeClr val="bg2">
                  <a:lumMod val="50000"/>
                </a:schemeClr>
              </a:solidFill>
            </a:rPr>
          </a:b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for the traveling electrons</a:t>
          </a:r>
          <a:endParaRPr lang="en-US" dirty="0"/>
        </a:p>
      </dgm:t>
    </dgm:pt>
    <dgm:pt modelId="{5FE6F344-BFFC-4B94-8A74-99DCF0FBE673}" type="parTrans" cxnId="{2B96800A-158F-48D5-932B-1CE9445B4FEE}">
      <dgm:prSet/>
      <dgm:spPr/>
      <dgm:t>
        <a:bodyPr/>
        <a:lstStyle/>
        <a:p>
          <a:endParaRPr lang="en-US"/>
        </a:p>
      </dgm:t>
    </dgm:pt>
    <dgm:pt modelId="{C84F3662-EF2D-42B1-867F-5A348DA765D6}" type="sibTrans" cxnId="{2B96800A-158F-48D5-932B-1CE9445B4FEE}">
      <dgm:prSet/>
      <dgm:spPr/>
      <dgm:t>
        <a:bodyPr/>
        <a:lstStyle/>
        <a:p>
          <a:endParaRPr lang="en-US"/>
        </a:p>
      </dgm:t>
    </dgm:pt>
    <dgm:pt modelId="{2B601F31-35B0-494A-B745-0902F45B5E67}">
      <dgm:prSet phldrT="[Text]"/>
      <dgm:spPr/>
      <dgm:t>
        <a:bodyPr/>
        <a:lstStyle/>
        <a:p>
          <a:r>
            <a:rPr lang="en-US" dirty="0" smtClean="0"/>
            <a:t>φ</a:t>
          </a:r>
          <a:endParaRPr lang="en-US" dirty="0"/>
        </a:p>
      </dgm:t>
    </dgm:pt>
    <dgm:pt modelId="{E876AC97-EB79-4077-8DB7-EE9240A19E70}" type="parTrans" cxnId="{4AA85532-B087-47E0-A4C2-DE103C75E875}">
      <dgm:prSet/>
      <dgm:spPr/>
      <dgm:t>
        <a:bodyPr/>
        <a:lstStyle/>
        <a:p>
          <a:endParaRPr lang="en-US"/>
        </a:p>
      </dgm:t>
    </dgm:pt>
    <dgm:pt modelId="{629D27ED-271A-46AC-99E9-D972801774D5}" type="sibTrans" cxnId="{4AA85532-B087-47E0-A4C2-DE103C75E875}">
      <dgm:prSet/>
      <dgm:spPr/>
      <dgm:t>
        <a:bodyPr/>
        <a:lstStyle/>
        <a:p>
          <a:endParaRPr lang="en-US"/>
        </a:p>
      </dgm:t>
    </dgm:pt>
    <dgm:pt modelId="{62EBAFE3-4C61-41AE-AE7D-37B48097863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transmission probability</a:t>
          </a:r>
          <a:br>
            <a:rPr lang="en-US" dirty="0" smtClean="0">
              <a:solidFill>
                <a:schemeClr val="bg2">
                  <a:lumMod val="50000"/>
                </a:schemeClr>
              </a:solidFill>
            </a:rPr>
          </a:b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through the surface potential barrier.</a:t>
          </a:r>
          <a:endParaRPr lang="en-US" dirty="0"/>
        </a:p>
      </dgm:t>
    </dgm:pt>
    <dgm:pt modelId="{9B5ABE28-4DCC-4ECA-968B-C5D63A246179}" type="parTrans" cxnId="{C71A620A-84E5-4E80-A8A5-567D6658248E}">
      <dgm:prSet/>
      <dgm:spPr/>
      <dgm:t>
        <a:bodyPr/>
        <a:lstStyle/>
        <a:p>
          <a:endParaRPr lang="en-US"/>
        </a:p>
      </dgm:t>
    </dgm:pt>
    <dgm:pt modelId="{FAF53EDD-815C-4306-8E14-00214997641B}" type="sibTrans" cxnId="{C71A620A-84E5-4E80-A8A5-567D6658248E}">
      <dgm:prSet/>
      <dgm:spPr/>
      <dgm:t>
        <a:bodyPr/>
        <a:lstStyle/>
        <a:p>
          <a:endParaRPr lang="en-US"/>
        </a:p>
      </dgm:t>
    </dgm:pt>
    <dgm:pt modelId="{FB3169F4-8D37-431E-9C12-3140F7C6D974}" type="pres">
      <dgm:prSet presAssocID="{07EF1DD0-1132-48B4-AB9C-06832E5001BC}" presName="linearFlow" presStyleCnt="0">
        <dgm:presLayoutVars>
          <dgm:dir/>
          <dgm:animLvl val="lvl"/>
          <dgm:resizeHandles val="exact"/>
        </dgm:presLayoutVars>
      </dgm:prSet>
      <dgm:spPr/>
    </dgm:pt>
    <dgm:pt modelId="{5C82157C-DB85-482B-88A3-CC1D18EBC68A}" type="pres">
      <dgm:prSet presAssocID="{4EC0A382-3820-404C-9D34-328619902F2D}" presName="composite" presStyleCnt="0"/>
      <dgm:spPr/>
    </dgm:pt>
    <dgm:pt modelId="{2CE55D8D-73D8-4D9C-9C68-120B4CFC36AD}" type="pres">
      <dgm:prSet presAssocID="{4EC0A382-3820-404C-9D34-328619902F2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1328F67-0E2F-46B1-BF6E-9BE97A188CCE}" type="pres">
      <dgm:prSet presAssocID="{4EC0A382-3820-404C-9D34-328619902F2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2BFF7-9321-4B3E-B4EB-8F590056EF03}" type="pres">
      <dgm:prSet presAssocID="{EAFAA9E3-79C6-4577-9E36-F0DCB8A44DDA}" presName="sp" presStyleCnt="0"/>
      <dgm:spPr/>
    </dgm:pt>
    <dgm:pt modelId="{2B9296CB-B3B3-4C64-BE8B-B6550594FB2D}" type="pres">
      <dgm:prSet presAssocID="{8745DCB8-9E4A-4B54-920B-563E7E3338F3}" presName="composite" presStyleCnt="0"/>
      <dgm:spPr/>
    </dgm:pt>
    <dgm:pt modelId="{F6E21DF3-6990-49B5-B688-F569509CDCEF}" type="pres">
      <dgm:prSet presAssocID="{8745DCB8-9E4A-4B54-920B-563E7E3338F3}" presName="parentText" presStyleLbl="alignNode1" presStyleIdx="1" presStyleCnt="3" custLinFactNeighborY="-21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4A89D-F70C-4863-9570-F2DD721281DC}" type="pres">
      <dgm:prSet presAssocID="{8745DCB8-9E4A-4B54-920B-563E7E3338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87FCC-630E-41C7-A9FE-18030DDA06D1}" type="pres">
      <dgm:prSet presAssocID="{6A2CE41D-7206-48F6-B97F-3AF9AB81734F}" presName="sp" presStyleCnt="0"/>
      <dgm:spPr/>
    </dgm:pt>
    <dgm:pt modelId="{56F5213A-2A78-4247-9F4B-3A52EA275D86}" type="pres">
      <dgm:prSet presAssocID="{2B601F31-35B0-494A-B745-0902F45B5E67}" presName="composite" presStyleCnt="0"/>
      <dgm:spPr/>
    </dgm:pt>
    <dgm:pt modelId="{81141461-E816-4AE7-AE00-A21A005151D8}" type="pres">
      <dgm:prSet presAssocID="{2B601F31-35B0-494A-B745-0902F45B5E6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36046-F750-4460-A614-1FEDE1B983A9}" type="pres">
      <dgm:prSet presAssocID="{2B601F31-35B0-494A-B745-0902F45B5E6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33666-A227-49AB-9D0A-8197C634D309}" type="presOf" srcId="{2B601F31-35B0-494A-B745-0902F45B5E67}" destId="{81141461-E816-4AE7-AE00-A21A005151D8}" srcOrd="0" destOrd="0" presId="urn:microsoft.com/office/officeart/2005/8/layout/chevron2"/>
    <dgm:cxn modelId="{ECB2243C-4E25-4F0E-A4FD-76BA1DBF154A}" srcId="{07EF1DD0-1132-48B4-AB9C-06832E5001BC}" destId="{8745DCB8-9E4A-4B54-920B-563E7E3338F3}" srcOrd="1" destOrd="0" parTransId="{5A656E96-A213-4C6D-A54A-D5B6FD6CE96E}" sibTransId="{6A2CE41D-7206-48F6-B97F-3AF9AB81734F}"/>
    <dgm:cxn modelId="{C71A620A-84E5-4E80-A8A5-567D6658248E}" srcId="{2B601F31-35B0-494A-B745-0902F45B5E67}" destId="{62EBAFE3-4C61-41AE-AE7D-37B480978631}" srcOrd="0" destOrd="0" parTransId="{9B5ABE28-4DCC-4ECA-968B-C5D63A246179}" sibTransId="{FAF53EDD-815C-4306-8E14-00214997641B}"/>
    <dgm:cxn modelId="{277E0751-8E20-4EE1-B669-3790DB2E43C8}" srcId="{4EC0A382-3820-404C-9D34-328619902F2D}" destId="{D15637A9-55BC-4F13-806C-5D2FB1DE5BA9}" srcOrd="0" destOrd="0" parTransId="{91836E81-82E6-46B2-92C1-AB13BDC02B52}" sibTransId="{F81DF368-98EB-49A3-AB56-99CD8CE9E51A}"/>
    <dgm:cxn modelId="{6B618CE4-7F43-41F2-9802-8BEA12EB23D0}" srcId="{07EF1DD0-1132-48B4-AB9C-06832E5001BC}" destId="{4EC0A382-3820-404C-9D34-328619902F2D}" srcOrd="0" destOrd="0" parTransId="{99C72424-2024-43EB-A1C5-27540C84D005}" sibTransId="{EAFAA9E3-79C6-4577-9E36-F0DCB8A44DDA}"/>
    <dgm:cxn modelId="{2B96800A-158F-48D5-932B-1CE9445B4FEE}" srcId="{8745DCB8-9E4A-4B54-920B-563E7E3338F3}" destId="{4C1902A9-5437-4946-957C-E37616CFC8D0}" srcOrd="0" destOrd="0" parTransId="{5FE6F344-BFFC-4B94-8A74-99DCF0FBE673}" sibTransId="{C84F3662-EF2D-42B1-867F-5A348DA765D6}"/>
    <dgm:cxn modelId="{7EB0EC60-7D40-4D8A-899F-67F36810C010}" type="presOf" srcId="{8745DCB8-9E4A-4B54-920B-563E7E3338F3}" destId="{F6E21DF3-6990-49B5-B688-F569509CDCEF}" srcOrd="0" destOrd="0" presId="urn:microsoft.com/office/officeart/2005/8/layout/chevron2"/>
    <dgm:cxn modelId="{42E51454-C771-4CF6-B360-6A097B3C4475}" type="presOf" srcId="{4EC0A382-3820-404C-9D34-328619902F2D}" destId="{2CE55D8D-73D8-4D9C-9C68-120B4CFC36AD}" srcOrd="0" destOrd="0" presId="urn:microsoft.com/office/officeart/2005/8/layout/chevron2"/>
    <dgm:cxn modelId="{974DD9BE-BD10-4FBA-8D8C-6A7D5085C0C7}" type="presOf" srcId="{07EF1DD0-1132-48B4-AB9C-06832E5001BC}" destId="{FB3169F4-8D37-431E-9C12-3140F7C6D974}" srcOrd="0" destOrd="0" presId="urn:microsoft.com/office/officeart/2005/8/layout/chevron2"/>
    <dgm:cxn modelId="{799D889B-C5E8-456B-80E9-91E79FA05F1F}" type="presOf" srcId="{D15637A9-55BC-4F13-806C-5D2FB1DE5BA9}" destId="{B1328F67-0E2F-46B1-BF6E-9BE97A188CCE}" srcOrd="0" destOrd="0" presId="urn:microsoft.com/office/officeart/2005/8/layout/chevron2"/>
    <dgm:cxn modelId="{B1F1D04F-4FC9-4856-8679-45FFD0C36F6D}" type="presOf" srcId="{4C1902A9-5437-4946-957C-E37616CFC8D0}" destId="{2FD4A89D-F70C-4863-9570-F2DD721281DC}" srcOrd="0" destOrd="0" presId="urn:microsoft.com/office/officeart/2005/8/layout/chevron2"/>
    <dgm:cxn modelId="{7148F267-8B57-4A39-B4A0-698999A7ED4F}" type="presOf" srcId="{62EBAFE3-4C61-41AE-AE7D-37B480978631}" destId="{9D536046-F750-4460-A614-1FEDE1B983A9}" srcOrd="0" destOrd="0" presId="urn:microsoft.com/office/officeart/2005/8/layout/chevron2"/>
    <dgm:cxn modelId="{4AA85532-B087-47E0-A4C2-DE103C75E875}" srcId="{07EF1DD0-1132-48B4-AB9C-06832E5001BC}" destId="{2B601F31-35B0-494A-B745-0902F45B5E67}" srcOrd="2" destOrd="0" parTransId="{E876AC97-EB79-4077-8DB7-EE9240A19E70}" sibTransId="{629D27ED-271A-46AC-99E9-D972801774D5}"/>
    <dgm:cxn modelId="{7D7655C8-0C81-4210-8FB2-EE7FDB796401}" type="presParOf" srcId="{FB3169F4-8D37-431E-9C12-3140F7C6D974}" destId="{5C82157C-DB85-482B-88A3-CC1D18EBC68A}" srcOrd="0" destOrd="0" presId="urn:microsoft.com/office/officeart/2005/8/layout/chevron2"/>
    <dgm:cxn modelId="{426C1DAC-C420-4808-94EB-B1A671C2DBA2}" type="presParOf" srcId="{5C82157C-DB85-482B-88A3-CC1D18EBC68A}" destId="{2CE55D8D-73D8-4D9C-9C68-120B4CFC36AD}" srcOrd="0" destOrd="0" presId="urn:microsoft.com/office/officeart/2005/8/layout/chevron2"/>
    <dgm:cxn modelId="{EF49C899-391D-40D3-BA6E-82790DD70288}" type="presParOf" srcId="{5C82157C-DB85-482B-88A3-CC1D18EBC68A}" destId="{B1328F67-0E2F-46B1-BF6E-9BE97A188CCE}" srcOrd="1" destOrd="0" presId="urn:microsoft.com/office/officeart/2005/8/layout/chevron2"/>
    <dgm:cxn modelId="{D8C31238-4155-4579-8C24-27265739A3DE}" type="presParOf" srcId="{FB3169F4-8D37-431E-9C12-3140F7C6D974}" destId="{E9D2BFF7-9321-4B3E-B4EB-8F590056EF03}" srcOrd="1" destOrd="0" presId="urn:microsoft.com/office/officeart/2005/8/layout/chevron2"/>
    <dgm:cxn modelId="{3C6AD1C1-0B0C-4878-A4FC-2FD68647AB07}" type="presParOf" srcId="{FB3169F4-8D37-431E-9C12-3140F7C6D974}" destId="{2B9296CB-B3B3-4C64-BE8B-B6550594FB2D}" srcOrd="2" destOrd="0" presId="urn:microsoft.com/office/officeart/2005/8/layout/chevron2"/>
    <dgm:cxn modelId="{AB698338-0BBE-4BB1-A56C-4712F444237D}" type="presParOf" srcId="{2B9296CB-B3B3-4C64-BE8B-B6550594FB2D}" destId="{F6E21DF3-6990-49B5-B688-F569509CDCEF}" srcOrd="0" destOrd="0" presId="urn:microsoft.com/office/officeart/2005/8/layout/chevron2"/>
    <dgm:cxn modelId="{FDDD9719-90B6-4AE3-AA3F-533F86A8BEF7}" type="presParOf" srcId="{2B9296CB-B3B3-4C64-BE8B-B6550594FB2D}" destId="{2FD4A89D-F70C-4863-9570-F2DD721281DC}" srcOrd="1" destOrd="0" presId="urn:microsoft.com/office/officeart/2005/8/layout/chevron2"/>
    <dgm:cxn modelId="{5E08586B-A2FB-4AB5-8F5B-B946EDB460C5}" type="presParOf" srcId="{FB3169F4-8D37-431E-9C12-3140F7C6D974}" destId="{00187FCC-630E-41C7-A9FE-18030DDA06D1}" srcOrd="3" destOrd="0" presId="urn:microsoft.com/office/officeart/2005/8/layout/chevron2"/>
    <dgm:cxn modelId="{68291494-8BFD-478A-97F9-40D1B396CA2B}" type="presParOf" srcId="{FB3169F4-8D37-431E-9C12-3140F7C6D974}" destId="{56F5213A-2A78-4247-9F4B-3A52EA275D86}" srcOrd="4" destOrd="0" presId="urn:microsoft.com/office/officeart/2005/8/layout/chevron2"/>
    <dgm:cxn modelId="{5A099B8F-D5DF-42EA-B770-34089004AEFF}" type="presParOf" srcId="{56F5213A-2A78-4247-9F4B-3A52EA275D86}" destId="{81141461-E816-4AE7-AE00-A21A005151D8}" srcOrd="0" destOrd="0" presId="urn:microsoft.com/office/officeart/2005/8/layout/chevron2"/>
    <dgm:cxn modelId="{0C7CAB72-7022-409B-8DFA-27FBA00DD5F3}" type="presParOf" srcId="{56F5213A-2A78-4247-9F4B-3A52EA275D86}" destId="{9D536046-F750-4460-A614-1FEDE1B983A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CAFE9-E721-4847-9A65-156C4D52C8E3}" type="datetimeFigureOut">
              <a:rPr lang="en-US" smtClean="0"/>
              <a:t>3/9/2009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9404C-2E20-44E5-B625-3C80F8CDA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404C-2E20-44E5-B625-3C80F8CDAE0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404C-2E20-44E5-B625-3C80F8CDAE0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404C-2E20-44E5-B625-3C80F8CDAE0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83B895-D56B-4371-98BC-FCCBD38E1F43}" type="datetimeFigureOut">
              <a:rPr lang="en-US" smtClean="0"/>
              <a:pPr/>
              <a:t>3/7/2009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B41500-6AAC-41A7-9360-68EE54640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6248400" cy="2868168"/>
          </a:xfrm>
        </p:spPr>
        <p:txBody>
          <a:bodyPr/>
          <a:lstStyle/>
          <a:p>
            <a:pPr algn="ctr"/>
            <a:r>
              <a:rPr lang="en-US" sz="2800" dirty="0" smtClean="0"/>
              <a:t>introduction to photoemission</a:t>
            </a:r>
            <a:br>
              <a:rPr lang="en-US" sz="2800" dirty="0" smtClean="0"/>
            </a:br>
            <a:r>
              <a:rPr lang="en-US" sz="2800" dirty="0" smtClean="0"/>
              <a:t>application to layered oxides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5181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Amal</a:t>
            </a:r>
            <a:r>
              <a:rPr lang="en-US" dirty="0" smtClean="0"/>
              <a:t> Al-</a:t>
            </a:r>
            <a:r>
              <a:rPr lang="en-US" dirty="0" err="1" smtClean="0"/>
              <a:t>Wahish</a:t>
            </a:r>
            <a:endParaRPr lang="en-US" dirty="0" smtClean="0"/>
          </a:p>
          <a:p>
            <a:pPr algn="ctr"/>
            <a:r>
              <a:rPr lang="en-US" dirty="0" smtClean="0"/>
              <a:t>Course: Solid state 672</a:t>
            </a:r>
          </a:p>
          <a:p>
            <a:pPr algn="ctr"/>
            <a:r>
              <a:rPr lang="en-US" dirty="0" smtClean="0"/>
              <a:t>Prof. </a:t>
            </a:r>
            <a:r>
              <a:rPr lang="en-US" dirty="0" err="1" smtClean="0"/>
              <a:t>Dagotto</a:t>
            </a:r>
            <a:endParaRPr lang="en-US" dirty="0" smtClean="0"/>
          </a:p>
          <a:p>
            <a:pPr algn="ctr"/>
            <a:r>
              <a:rPr lang="en-US" dirty="0" smtClean="0"/>
              <a:t>Department of Physics, UTK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22" y="1737357"/>
            <a:ext cx="7696200" cy="48463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Most  ARPES experiments </a:t>
            </a:r>
            <a:r>
              <a:rPr lang="en-US" sz="1800" dirty="0" smtClean="0"/>
              <a:t>are performed at photon energies in the</a:t>
            </a:r>
          </a:p>
          <a:p>
            <a:pPr>
              <a:buNone/>
            </a:pPr>
            <a:r>
              <a:rPr lang="en-US" sz="1800" dirty="0" smtClean="0"/>
              <a:t>ultraviolet </a:t>
            </a:r>
            <a:r>
              <a:rPr lang="en-US" sz="1800" dirty="0" smtClean="0"/>
              <a:t>(</a:t>
            </a:r>
            <a:r>
              <a:rPr lang="en-US" sz="1800" i="1" dirty="0" smtClean="0"/>
              <a:t>100 </a:t>
            </a:r>
            <a:r>
              <a:rPr lang="en-US" sz="1800" i="1" dirty="0" err="1" smtClean="0"/>
              <a:t>eV</a:t>
            </a:r>
            <a:r>
              <a:rPr lang="en-US" sz="1800" i="1" dirty="0" smtClean="0"/>
              <a:t>).</a:t>
            </a:r>
          </a:p>
          <a:p>
            <a:pPr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Why?</a:t>
            </a:r>
          </a:p>
          <a:p>
            <a:pPr>
              <a:buFont typeface="Wingdings" pitchFamily="2" charset="2"/>
              <a:buChar char="v"/>
            </a:pPr>
            <a:r>
              <a:rPr lang="en-US" sz="1800" i="1" dirty="0" smtClean="0"/>
              <a:t>Conservation of momentum, we can neglect the photon momentum compare to the e-momentum.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Achieve </a:t>
            </a:r>
            <a:r>
              <a:rPr lang="en-US" sz="1800" dirty="0" smtClean="0"/>
              <a:t>higher energy and momentum resolution.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How?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Mapping </a:t>
            </a:r>
            <a:r>
              <a:rPr lang="en-US" sz="1800" dirty="0" smtClean="0"/>
              <a:t>out the electronics dispersion </a:t>
            </a:r>
            <a:r>
              <a:rPr lang="en-US" sz="1800" dirty="0" smtClean="0"/>
              <a:t>relations </a:t>
            </a:r>
          </a:p>
          <a:p>
            <a:pPr>
              <a:buNone/>
            </a:pPr>
            <a:r>
              <a:rPr lang="en-US" sz="1800" dirty="0" smtClean="0"/>
              <a:t>by </a:t>
            </a:r>
            <a:r>
              <a:rPr lang="en-US" sz="1800" dirty="0" smtClean="0"/>
              <a:t>tracking the energy </a:t>
            </a:r>
            <a:r>
              <a:rPr lang="en-US" sz="1800" dirty="0" smtClean="0"/>
              <a:t>position of </a:t>
            </a:r>
            <a:r>
              <a:rPr lang="en-US" sz="1800" dirty="0" smtClean="0"/>
              <a:t>the peaks of ARPES spectral </a:t>
            </a:r>
            <a:r>
              <a:rPr lang="en-US" sz="1800" dirty="0" smtClean="0"/>
              <a:t>at various </a:t>
            </a:r>
            <a:r>
              <a:rPr lang="en-US" sz="1800" dirty="0" smtClean="0"/>
              <a:t>angles to achieve higher energy and </a:t>
            </a:r>
            <a:r>
              <a:rPr lang="en-US" sz="1800" dirty="0" smtClean="0"/>
              <a:t>momentum resolution 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91200" y="4533900"/>
          <a:ext cx="685800" cy="342900"/>
        </p:xfrm>
        <a:graphic>
          <a:graphicData uri="http://schemas.openxmlformats.org/presentationml/2006/ole">
            <p:oleObj spid="_x0000_s5122" name="Equation" r:id="rId3" imgW="380880" imgH="241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81000"/>
            <a:ext cx="624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Low Photon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Energies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124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600200" y="990600"/>
          <a:ext cx="4064000" cy="673100"/>
        </p:xfrm>
        <a:graphic>
          <a:graphicData uri="http://schemas.openxmlformats.org/presentationml/2006/ole">
            <p:oleObj spid="_x0000_s6146" name="Equation" r:id="rId4" imgW="1765080" imgH="29196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2819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corresponds </a:t>
            </a:r>
            <a:r>
              <a:rPr lang="en-US" dirty="0" smtClean="0"/>
              <a:t>to the finite acceptance angle of</a:t>
            </a:r>
          </a:p>
          <a:p>
            <a:r>
              <a:rPr lang="en-US" dirty="0" smtClean="0"/>
              <a:t>the electron analyzer.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2514600"/>
          <a:ext cx="501650" cy="343234"/>
        </p:xfrm>
        <a:graphic>
          <a:graphicData uri="http://schemas.openxmlformats.org/presentationml/2006/ole">
            <p:oleObj spid="_x0000_s6147" name="Equation" r:id="rId5" imgW="241200" imgH="17748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3601013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100-eV photons the momentum is 3%</a:t>
            </a:r>
          </a:p>
          <a:p>
            <a:r>
              <a:rPr lang="en-US" dirty="0" smtClean="0"/>
              <a:t>of </a:t>
            </a:r>
            <a:r>
              <a:rPr lang="en-US" dirty="0" smtClean="0"/>
              <a:t>the typical </a:t>
            </a:r>
            <a:r>
              <a:rPr lang="en-US" dirty="0" err="1" smtClean="0"/>
              <a:t>Brillouin</a:t>
            </a:r>
            <a:r>
              <a:rPr lang="en-US" dirty="0" smtClean="0"/>
              <a:t>-zone size of the </a:t>
            </a:r>
            <a:r>
              <a:rPr lang="en-US" dirty="0" err="1" smtClean="0"/>
              <a:t>cuprates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0.05 A</a:t>
            </a:r>
            <a:r>
              <a:rPr lang="en-US" baseline="30000" dirty="0" smtClean="0"/>
              <a:t>-1 </a:t>
            </a:r>
            <a:r>
              <a:rPr lang="en-US" dirty="0" smtClean="0"/>
              <a:t>                                                  2</a:t>
            </a:r>
            <a:r>
              <a:rPr lang="el-GR" dirty="0" smtClean="0"/>
              <a:t>π</a:t>
            </a:r>
            <a:r>
              <a:rPr lang="en-US" dirty="0" smtClean="0"/>
              <a:t>/a ≈ 1.6 A</a:t>
            </a:r>
            <a:r>
              <a:rPr lang="en-US" baseline="30000" dirty="0" smtClean="0"/>
              <a:t>-1  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21.2-eV </a:t>
            </a:r>
            <a:r>
              <a:rPr lang="en-US" dirty="0" smtClean="0"/>
              <a:t>photons the momentum is </a:t>
            </a:r>
            <a:r>
              <a:rPr lang="en-US" dirty="0" smtClean="0"/>
              <a:t>0.5%</a:t>
            </a:r>
            <a:endParaRPr lang="en-US" dirty="0" smtClean="0"/>
          </a:p>
          <a:p>
            <a:r>
              <a:rPr lang="en-US" dirty="0" smtClean="0"/>
              <a:t>of the typical </a:t>
            </a:r>
            <a:r>
              <a:rPr lang="en-US" dirty="0" err="1" smtClean="0"/>
              <a:t>Brillouin</a:t>
            </a:r>
            <a:r>
              <a:rPr lang="en-US" dirty="0" smtClean="0"/>
              <a:t>-zone size of the </a:t>
            </a:r>
            <a:r>
              <a:rPr lang="en-US" dirty="0" err="1" smtClean="0"/>
              <a:t>cuprates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0.008 </a:t>
            </a:r>
            <a:r>
              <a:rPr lang="en-US" dirty="0" smtClean="0"/>
              <a:t>A</a:t>
            </a:r>
            <a:r>
              <a:rPr lang="en-US" baseline="30000" dirty="0" smtClean="0"/>
              <a:t>-1 </a:t>
            </a:r>
            <a:r>
              <a:rPr lang="en-US" dirty="0" smtClean="0"/>
              <a:t>                                                  2</a:t>
            </a:r>
            <a:r>
              <a:rPr lang="el-GR" dirty="0" smtClean="0"/>
              <a:t>π</a:t>
            </a:r>
            <a:r>
              <a:rPr lang="en-US" dirty="0" smtClean="0"/>
              <a:t>/a ≈ 1.6 A</a:t>
            </a:r>
            <a:r>
              <a:rPr lang="en-US" baseline="30000" dirty="0" smtClean="0"/>
              <a:t>-1  </a:t>
            </a:r>
          </a:p>
          <a:p>
            <a:endParaRPr lang="en-US" dirty="0" smtClean="0"/>
          </a:p>
        </p:txBody>
      </p:sp>
      <p:sp>
        <p:nvSpPr>
          <p:cNvPr id="9" name="Notched Right Arrow 8"/>
          <p:cNvSpPr/>
          <p:nvPr/>
        </p:nvSpPr>
        <p:spPr>
          <a:xfrm flipV="1">
            <a:off x="2734493" y="4419600"/>
            <a:ext cx="838200" cy="3047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flipV="1">
            <a:off x="2782389" y="5891363"/>
            <a:ext cx="838200" cy="3047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three-step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776" y="2164087"/>
          <a:ext cx="8077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7809" y="2512432"/>
            <a:ext cx="4881186" cy="42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609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Sketch for Three model by Stefan </a:t>
            </a:r>
            <a:r>
              <a:rPr lang="en-US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Hüfner</a:t>
            </a:r>
            <a:endParaRPr lang="en-US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three step model developed on ARPES from solid by Berglund and </a:t>
            </a:r>
            <a:r>
              <a:rPr lang="en-US" dirty="0" smtClean="0"/>
              <a:t>Spicer.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033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The total photoemission intensity is then given by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the product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of three independent terms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5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Golden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957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Hamiltonian of one electron in a system described by a potential </a:t>
            </a:r>
            <a:r>
              <a:rPr lang="en-US" dirty="0" smtClean="0"/>
              <a:t>V(r</a:t>
            </a:r>
            <a:r>
              <a:rPr lang="en-US" dirty="0" smtClean="0"/>
              <a:t>), to which an</a:t>
            </a:r>
          </a:p>
          <a:p>
            <a:pPr>
              <a:buNone/>
            </a:pPr>
            <a:r>
              <a:rPr lang="en-US" dirty="0" smtClean="0"/>
              <a:t>External </a:t>
            </a:r>
            <a:r>
              <a:rPr lang="en-US" dirty="0" smtClean="0"/>
              <a:t>electromagnetic </a:t>
            </a:r>
            <a:r>
              <a:rPr lang="en-US" dirty="0" smtClean="0"/>
              <a:t>field </a:t>
            </a:r>
            <a:r>
              <a:rPr lang="en-US" dirty="0" smtClean="0"/>
              <a:t>is </a:t>
            </a:r>
            <a:r>
              <a:rPr lang="en-US" dirty="0" smtClean="0"/>
              <a:t>applied: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81252"/>
            <a:ext cx="6191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4958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rved Left Arrow 6"/>
          <p:cNvSpPr/>
          <p:nvPr/>
        </p:nvSpPr>
        <p:spPr>
          <a:xfrm>
            <a:off x="5715000" y="4800600"/>
            <a:ext cx="4572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796112"/>
            <a:ext cx="5715000" cy="2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434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Dipole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approximation.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990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interaction with the photon is treated as a perturbation given by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7526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743201"/>
            <a:ext cx="784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Approximations:</a:t>
            </a:r>
          </a:p>
          <a:p>
            <a:r>
              <a:rPr lang="en-US" sz="2000" dirty="0" smtClean="0"/>
              <a:t>1- One-electron picture </a:t>
            </a:r>
          </a:p>
          <a:p>
            <a:r>
              <a:rPr lang="en-US" sz="2000" dirty="0" smtClean="0"/>
              <a:t>2- First-order </a:t>
            </a:r>
            <a:r>
              <a:rPr lang="en-US" sz="2000" dirty="0" smtClean="0"/>
              <a:t>perturbation theory to </a:t>
            </a:r>
            <a:r>
              <a:rPr lang="en-US" sz="2000" dirty="0" smtClean="0"/>
              <a:t>calculate the </a:t>
            </a:r>
            <a:r>
              <a:rPr lang="en-US" sz="2000" dirty="0" smtClean="0"/>
              <a:t>interaction between </a:t>
            </a:r>
            <a:r>
              <a:rPr lang="en-US" sz="2000" dirty="0" smtClean="0"/>
              <a:t>the </a:t>
            </a:r>
            <a:r>
              <a:rPr lang="en-US" sz="2000" dirty="0" smtClean="0"/>
              <a:t>incident radiation and the system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3- The flux </a:t>
            </a:r>
            <a:r>
              <a:rPr lang="en-US" sz="2000" dirty="0" smtClean="0"/>
              <a:t>of incident photons is relatively </a:t>
            </a:r>
            <a:r>
              <a:rPr lang="en-US" sz="2000" dirty="0" smtClean="0"/>
              <a:t>low.</a:t>
            </a:r>
          </a:p>
          <a:p>
            <a:r>
              <a:rPr lang="en-US" sz="2000" dirty="0" smtClean="0"/>
              <a:t>4- Neglecting </a:t>
            </a:r>
            <a:r>
              <a:rPr lang="en-US" sz="2000" dirty="0" smtClean="0"/>
              <a:t>terms of order </a:t>
            </a:r>
            <a:r>
              <a:rPr lang="en-US" sz="2000" dirty="0" smtClean="0"/>
              <a:t>|A|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 smtClean="0"/>
              <a:t>in the calculation of the </a:t>
            </a:r>
            <a:r>
              <a:rPr lang="en-US" sz="2000" dirty="0" smtClean="0"/>
              <a:t>photocurrent.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one-electron dipole matrix element</a:t>
            </a:r>
            <a:endParaRPr lang="en-US" sz="24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95600" y="1447800"/>
          <a:ext cx="2743200" cy="592138"/>
        </p:xfrm>
        <a:graphic>
          <a:graphicData uri="http://schemas.openxmlformats.org/presentationml/2006/ole">
            <p:oleObj spid="_x0000_s9218" name="Equation" r:id="rId3" imgW="1295280" imgH="27936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362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wave functions for the photoelectrons with the momentum k after and before the optical transition.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total  photoemission </a:t>
            </a:r>
            <a:r>
              <a:rPr lang="en-US" sz="2400" dirty="0" smtClean="0"/>
              <a:t>intensity </a:t>
            </a:r>
            <a:r>
              <a:rPr lang="en-US" sz="2400" i="1" dirty="0" smtClean="0"/>
              <a:t>I(k,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Kin</a:t>
            </a:r>
            <a:r>
              <a:rPr lang="en-US" sz="2400" dirty="0" smtClean="0"/>
              <a:t> ) is proportional to</a:t>
            </a:r>
            <a:endParaRPr lang="en-US" sz="24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4572000"/>
          <a:ext cx="5265964" cy="685800"/>
        </p:xfrm>
        <a:graphic>
          <a:graphicData uri="http://schemas.openxmlformats.org/presentationml/2006/ole">
            <p:oleObj spid="_x0000_s9219" name="Equation" r:id="rId4" imgW="273024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371600" y="457200"/>
          <a:ext cx="5265738" cy="685800"/>
        </p:xfrm>
        <a:graphic>
          <a:graphicData uri="http://schemas.openxmlformats.org/presentationml/2006/ole">
            <p:oleObj spid="_x0000_s10242" name="Equation" r:id="rId3" imgW="2730240" imgH="355320" progId="Equation.DSMT4">
              <p:embed/>
            </p:oleObj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ph idx="1"/>
          </p:nvPr>
        </p:nvGraphicFramePr>
        <p:xfrm>
          <a:off x="1063228" y="2438400"/>
          <a:ext cx="6026945" cy="4017963"/>
        </p:xfrm>
        <a:graphic>
          <a:graphicData uri="http://schemas.openxmlformats.org/presentationml/2006/ole">
            <p:oleObj spid="_x0000_s10244" name="Equation" r:id="rId4" imgW="0" imgH="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1524000"/>
          <a:ext cx="3201555" cy="609600"/>
        </p:xfrm>
        <a:graphic>
          <a:graphicData uri="http://schemas.openxmlformats.org/presentationml/2006/ole">
            <p:oleObj spid="_x0000_s10245" name="Equation" r:id="rId5" imgW="1498320" imgH="27936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2514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</a:t>
            </a:r>
            <a:r>
              <a:rPr lang="en-US" dirty="0" smtClean="0"/>
              <a:t>that the </a:t>
            </a:r>
            <a:r>
              <a:rPr lang="en-US" dirty="0" smtClean="0"/>
              <a:t>removal of an electron from state </a:t>
            </a:r>
            <a:r>
              <a:rPr lang="en-US" i="1" dirty="0" err="1" smtClean="0"/>
              <a:t>i</a:t>
            </a:r>
            <a:r>
              <a:rPr lang="en-US" i="1" dirty="0" smtClean="0"/>
              <a:t> will leave </a:t>
            </a:r>
            <a:r>
              <a:rPr lang="en-US" i="1" dirty="0" smtClean="0"/>
              <a:t>the </a:t>
            </a:r>
            <a:r>
              <a:rPr lang="en-US" dirty="0" smtClean="0"/>
              <a:t>(</a:t>
            </a:r>
            <a:r>
              <a:rPr lang="en-US" i="1" dirty="0" smtClean="0"/>
              <a:t>N-1</a:t>
            </a:r>
            <a:r>
              <a:rPr lang="en-US" i="1" dirty="0" smtClean="0"/>
              <a:t>)-particle system in the excited state 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7"/>
            <a:ext cx="7239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Application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5723"/>
            <a:ext cx="8001000" cy="27252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ARPES on studying the  high temperature </a:t>
            </a:r>
            <a:r>
              <a:rPr lang="en-US" dirty="0" smtClean="0"/>
              <a:t>superconductors such as copper oxide and </a:t>
            </a:r>
            <a:r>
              <a:rPr lang="en-US" dirty="0" smtClean="0"/>
              <a:t>Ione-based superconductor,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record </a:t>
            </a:r>
            <a:r>
              <a:rPr lang="en-US" dirty="0" smtClean="0"/>
              <a:t>the photoemission intensity versus the photoelectron kinetic energy.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ex. Bi</a:t>
            </a:r>
            <a:r>
              <a:rPr lang="en-US" baseline="-25000" dirty="0" smtClean="0"/>
              <a:t>2</a:t>
            </a:r>
            <a:r>
              <a:rPr lang="en-US" dirty="0" smtClean="0"/>
              <a:t>Sr</a:t>
            </a:r>
            <a:r>
              <a:rPr lang="en-US" baseline="-25000" dirty="0" smtClean="0"/>
              <a:t>2</a:t>
            </a:r>
            <a:r>
              <a:rPr lang="en-US" dirty="0" smtClean="0"/>
              <a:t>CaCu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8+x</a:t>
            </a:r>
            <a:endParaRPr lang="en-US" dirty="0" smtClean="0"/>
          </a:p>
        </p:txBody>
      </p:sp>
      <p:pic>
        <p:nvPicPr>
          <p:cNvPr id="4" name="Picture 3" descr="fi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625318"/>
            <a:ext cx="3733800" cy="301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OutLine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8463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What is the photoemission? Why we need it?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Present </a:t>
            </a:r>
            <a:r>
              <a:rPr lang="en-US" dirty="0" smtClean="0"/>
              <a:t>a Historical </a:t>
            </a: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ARPES and Mathematical Formulas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Three-Step Model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Applications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How far this good compare to theory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Summary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References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001000" cy="243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Shen’s</a:t>
            </a:r>
            <a:r>
              <a:rPr lang="en-US" sz="2400" dirty="0" smtClean="0"/>
              <a:t> </a:t>
            </a:r>
            <a:r>
              <a:rPr lang="en-US" sz="2400" dirty="0" smtClean="0"/>
              <a:t>group studied </a:t>
            </a:r>
            <a:r>
              <a:rPr lang="en-US" sz="2400" dirty="0" smtClean="0"/>
              <a:t>the electronic </a:t>
            </a:r>
            <a:r>
              <a:rPr lang="en-US" sz="2400" dirty="0" smtClean="0"/>
              <a:t>structure of </a:t>
            </a:r>
            <a:r>
              <a:rPr lang="en-US" sz="2400" dirty="0" err="1" smtClean="0"/>
              <a:t>LaOFeP</a:t>
            </a:r>
            <a:r>
              <a:rPr lang="en-US" sz="2400" dirty="0" smtClean="0"/>
              <a:t> by using ARPES. </a:t>
            </a:r>
            <a:r>
              <a:rPr lang="en-US" sz="2400" dirty="0" smtClean="0"/>
              <a:t>The purpose of this study was to understand the nature </a:t>
            </a:r>
            <a:r>
              <a:rPr lang="en-US" sz="2400" dirty="0" smtClean="0"/>
              <a:t>of the </a:t>
            </a:r>
            <a:r>
              <a:rPr lang="en-US" sz="2400" dirty="0" smtClean="0"/>
              <a:t>ground state of the parent compounds </a:t>
            </a:r>
            <a:r>
              <a:rPr lang="en-US" sz="2400" dirty="0" err="1" smtClean="0"/>
              <a:t>LaOFeP</a:t>
            </a:r>
            <a:r>
              <a:rPr lang="en-US" sz="2400" dirty="0" smtClean="0"/>
              <a:t>, and to reveal the important </a:t>
            </a:r>
            <a:r>
              <a:rPr lang="en-US" sz="2400" dirty="0" smtClean="0"/>
              <a:t>differences between </a:t>
            </a:r>
            <a:r>
              <a:rPr lang="en-US" sz="2400" dirty="0" smtClean="0"/>
              <a:t>Iron </a:t>
            </a:r>
            <a:r>
              <a:rPr lang="en-US" sz="2400" dirty="0" err="1" smtClean="0"/>
              <a:t>Oxypnictide</a:t>
            </a:r>
            <a:r>
              <a:rPr lang="en-US" sz="2400" dirty="0" smtClean="0"/>
              <a:t> and Copper </a:t>
            </a:r>
            <a:r>
              <a:rPr lang="en-US" sz="2400" dirty="0" smtClean="0"/>
              <a:t>based superconductors.</a:t>
            </a:r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Basic definition of Photoemission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photoemission offer a powerful </a:t>
            </a:r>
            <a:r>
              <a:rPr lang="en-US" sz="2400" dirty="0" smtClean="0"/>
              <a:t>widely-used way to study the properties of atoms, molecules, solids and surfaces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Angle-resolved </a:t>
            </a:r>
            <a:r>
              <a:rPr lang="en-US" sz="2400" dirty="0" smtClean="0"/>
              <a:t>photoemission spectroscopy (ARPES) is one of the most powerful methods for </a:t>
            </a:r>
            <a:r>
              <a:rPr lang="en-US" sz="2400" dirty="0" smtClean="0"/>
              <a:t>studying high-Temperature superconductor.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Brief summary about Three- step model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Modern </a:t>
            </a:r>
            <a:r>
              <a:rPr lang="en-US" sz="2400" dirty="0" smtClean="0"/>
              <a:t>application of </a:t>
            </a:r>
            <a:r>
              <a:rPr lang="en-US" sz="2400" dirty="0" smtClean="0"/>
              <a:t>PS, on HTSC.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8"/>
            <a:ext cx="7239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References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/>
              <a:t>{1</a:t>
            </a:r>
            <a:r>
              <a:rPr lang="en-US" sz="1700" dirty="0" smtClean="0"/>
              <a:t>] C. </a:t>
            </a:r>
            <a:r>
              <a:rPr lang="en-US" sz="1700" dirty="0" err="1" smtClean="0"/>
              <a:t>Fadley</a:t>
            </a:r>
            <a:r>
              <a:rPr lang="en-US" sz="1700" dirty="0" smtClean="0"/>
              <a:t>, Basic </a:t>
            </a:r>
            <a:r>
              <a:rPr lang="en-US" sz="1700" dirty="0" smtClean="0"/>
              <a:t>Concept </a:t>
            </a:r>
            <a:r>
              <a:rPr lang="en-US" sz="1700" dirty="0" smtClean="0"/>
              <a:t>of X-ray Photoelectron Spectroscopy (</a:t>
            </a:r>
            <a:r>
              <a:rPr lang="en-US" sz="1700" dirty="0" err="1" smtClean="0"/>
              <a:t>Dapartment</a:t>
            </a:r>
            <a:r>
              <a:rPr lang="en-US" sz="1700" dirty="0" smtClean="0"/>
              <a:t> of Chemistry, </a:t>
            </a:r>
            <a:r>
              <a:rPr lang="en-US" sz="1700" dirty="0" smtClean="0"/>
              <a:t>University </a:t>
            </a:r>
            <a:r>
              <a:rPr lang="en-US" sz="1700" dirty="0" smtClean="0"/>
              <a:t>of Hawaii, Honolulu, Hawaii, 1978).</a:t>
            </a:r>
          </a:p>
          <a:p>
            <a:pPr>
              <a:buNone/>
            </a:pPr>
            <a:r>
              <a:rPr lang="en-US" sz="1700" dirty="0" smtClean="0"/>
              <a:t>[2] S. </a:t>
            </a:r>
            <a:r>
              <a:rPr lang="en-US" sz="1700" dirty="0" err="1" smtClean="0"/>
              <a:t>Hufner</a:t>
            </a:r>
            <a:r>
              <a:rPr lang="en-US" sz="1700" dirty="0" smtClean="0"/>
              <a:t>, Very High Resolution Photoelectron Spectroscopy</a:t>
            </a:r>
            <a:r>
              <a:rPr lang="en-US" sz="1700" dirty="0" smtClean="0"/>
              <a:t>, Lecture </a:t>
            </a:r>
            <a:r>
              <a:rPr lang="en-US" sz="1700" dirty="0" smtClean="0"/>
              <a:t>Notes in Physics </a:t>
            </a:r>
            <a:r>
              <a:rPr lang="en-US" sz="1700" dirty="0" smtClean="0"/>
              <a:t>715 </a:t>
            </a:r>
            <a:r>
              <a:rPr lang="de-DE" sz="1700" dirty="0" smtClean="0"/>
              <a:t>(Springer</a:t>
            </a:r>
            <a:r>
              <a:rPr lang="de-DE" sz="1700" dirty="0" smtClean="0"/>
              <a:t>, Berlin, Heidelberg, 2007), 1st ed.</a:t>
            </a:r>
          </a:p>
          <a:p>
            <a:pPr>
              <a:buNone/>
            </a:pPr>
            <a:r>
              <a:rPr lang="en-US" sz="1700" dirty="0" smtClean="0"/>
              <a:t>[3] P. Y. Y. M. Cardona, </a:t>
            </a:r>
            <a:r>
              <a:rPr lang="en-US" sz="1700" dirty="0" smtClean="0"/>
              <a:t>Fundamentals </a:t>
            </a:r>
            <a:r>
              <a:rPr lang="en-US" sz="1700" dirty="0" smtClean="0"/>
              <a:t>of Semiconductors physics and Materials </a:t>
            </a:r>
            <a:r>
              <a:rPr lang="en-US" sz="1700" dirty="0" smtClean="0"/>
              <a:t>properties </a:t>
            </a:r>
            <a:r>
              <a:rPr lang="de-DE" sz="1700" dirty="0" smtClean="0"/>
              <a:t>(Springer</a:t>
            </a:r>
            <a:r>
              <a:rPr lang="de-DE" sz="1700" dirty="0" smtClean="0"/>
              <a:t>, Berline, Germany, 2005), 3rd ed.</a:t>
            </a:r>
          </a:p>
          <a:p>
            <a:pPr>
              <a:buNone/>
            </a:pPr>
            <a:r>
              <a:rPr lang="en-US" sz="1700" dirty="0" smtClean="0"/>
              <a:t>[4] Z.-X. S. Andrea </a:t>
            </a:r>
            <a:r>
              <a:rPr lang="en-US" sz="1700" dirty="0" err="1" smtClean="0"/>
              <a:t>Damascelli</a:t>
            </a:r>
            <a:r>
              <a:rPr lang="en-US" sz="1700" dirty="0" smtClean="0"/>
              <a:t>, </a:t>
            </a:r>
            <a:r>
              <a:rPr lang="en-US" sz="1700" dirty="0" err="1" smtClean="0"/>
              <a:t>Zahid</a:t>
            </a:r>
            <a:r>
              <a:rPr lang="en-US" sz="1700" dirty="0" smtClean="0"/>
              <a:t> </a:t>
            </a:r>
            <a:r>
              <a:rPr lang="en-US" sz="1700" dirty="0" err="1" smtClean="0"/>
              <a:t>Hussain</a:t>
            </a:r>
            <a:r>
              <a:rPr lang="en-US" sz="1700" dirty="0" smtClean="0"/>
              <a:t>, Reviews of Modern Physics 75, 473 (2003</a:t>
            </a:r>
            <a:r>
              <a:rPr lang="en-US" sz="1700" dirty="0" smtClean="0"/>
              <a:t>).</a:t>
            </a:r>
          </a:p>
          <a:p>
            <a:pPr>
              <a:buNone/>
            </a:pPr>
            <a:r>
              <a:rPr lang="en-US" sz="1700" dirty="0" smtClean="0"/>
              <a:t>[5] A. K. Frank de </a:t>
            </a:r>
            <a:r>
              <a:rPr lang="en-US" sz="1700" dirty="0" err="1" smtClean="0"/>
              <a:t>Groot</a:t>
            </a:r>
            <a:r>
              <a:rPr lang="en-US" sz="1700" dirty="0" smtClean="0"/>
              <a:t>, Core level Spectroscopy of Solids (CRC Press, Taylor and </a:t>
            </a:r>
            <a:r>
              <a:rPr lang="en-US" sz="1700" dirty="0" err="1" smtClean="0"/>
              <a:t>Francies</a:t>
            </a:r>
            <a:r>
              <a:rPr lang="en-US" sz="1700" dirty="0" smtClean="0"/>
              <a:t> Group</a:t>
            </a:r>
            <a:r>
              <a:rPr lang="en-US" sz="1700" dirty="0" smtClean="0"/>
              <a:t>, USA, 1964), 1st ed.</a:t>
            </a:r>
          </a:p>
          <a:p>
            <a:pPr>
              <a:buNone/>
            </a:pPr>
            <a:r>
              <a:rPr lang="en-US" sz="1700" dirty="0" smtClean="0"/>
              <a:t>[6] M. A. H. Wolfgang </a:t>
            </a:r>
            <a:r>
              <a:rPr lang="en-US" sz="1700" dirty="0" err="1" smtClean="0"/>
              <a:t>Schattke</a:t>
            </a:r>
            <a:r>
              <a:rPr lang="en-US" sz="1700" dirty="0" smtClean="0"/>
              <a:t>, Solid-State Photoemission and related Methods, theory and </a:t>
            </a:r>
            <a:r>
              <a:rPr lang="en-US" sz="1700" dirty="0" smtClean="0"/>
              <a:t>experiment </a:t>
            </a:r>
            <a:r>
              <a:rPr lang="en-US" sz="1700" dirty="0" smtClean="0"/>
              <a:t>(</a:t>
            </a:r>
            <a:r>
              <a:rPr lang="en-US" sz="1700" dirty="0" err="1" smtClean="0"/>
              <a:t>WiLey-Vch</a:t>
            </a:r>
            <a:r>
              <a:rPr lang="en-US" sz="1700" dirty="0" smtClean="0"/>
              <a:t> GmbH and </a:t>
            </a:r>
            <a:r>
              <a:rPr lang="en-US" sz="1700" dirty="0" err="1" smtClean="0"/>
              <a:t>Co.KGaA</a:t>
            </a:r>
            <a:r>
              <a:rPr lang="en-US" sz="1700" dirty="0" smtClean="0"/>
              <a:t>, </a:t>
            </a:r>
            <a:r>
              <a:rPr lang="en-US" sz="1700" dirty="0" err="1" smtClean="0"/>
              <a:t>Weinheim</a:t>
            </a:r>
            <a:r>
              <a:rPr lang="en-US" sz="1700" dirty="0" smtClean="0"/>
              <a:t>, Germany, 2003), 1st ed.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86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photoemission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378" y="1524000"/>
            <a:ext cx="8155578" cy="274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It </a:t>
            </a:r>
            <a:r>
              <a:rPr lang="en-US" dirty="0" smtClean="0"/>
              <a:t>utilizes the photoelectric effect , Photoelectric effect takes place with photons with energies of about a few </a:t>
            </a:r>
            <a:r>
              <a:rPr lang="en-US" dirty="0" err="1" smtClean="0"/>
              <a:t>eV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study of the electronic structure of solids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powerful widely-used </a:t>
            </a:r>
            <a:r>
              <a:rPr lang="en-US" dirty="0" smtClean="0"/>
              <a:t>way to study the properties of atoms, molecules, solids and surfaces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82145"/>
            <a:ext cx="7924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n-US" sz="2600" dirty="0" smtClean="0"/>
              <a:t>Angular resolved photoemission spectroscopy (ARPES), provides rich information about the electron structure of crystals and of their surfaces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lang="en-US" sz="2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Historical Introduction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4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200" dirty="0" smtClean="0"/>
              <a:t>In1887 Hertz observed that a spark between </a:t>
            </a:r>
            <a:r>
              <a:rPr lang="en-US" sz="2200" dirty="0" smtClean="0"/>
              <a:t>two electrodes </a:t>
            </a:r>
            <a:r>
              <a:rPr lang="en-US" sz="2200" dirty="0" smtClean="0"/>
              <a:t>occurs more easily if the negative electrode is illuminated by UV radiation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A few years later J.J. Thompson demonstrated</a:t>
            </a:r>
          </a:p>
          <a:p>
            <a:pPr>
              <a:buNone/>
            </a:pPr>
            <a:r>
              <a:rPr lang="en-US" sz="2200" dirty="0" smtClean="0"/>
              <a:t>that the effect was due to emission of electrons by the electrode while under illumination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Einstein postulated that light was composed of discrete quanta of energy 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962400" y="5257800"/>
          <a:ext cx="1600200" cy="621699"/>
        </p:xfrm>
        <a:graphic>
          <a:graphicData uri="http://schemas.openxmlformats.org/presentationml/2006/ole">
            <p:oleObj spid="_x0000_s3076" name="Equation" r:id="rId3" imgW="457200" imgH="177480" progId="Equation.DSMT4">
              <p:embed/>
            </p:oleObj>
          </a:graphicData>
        </a:graphic>
      </p:graphicFrame>
      <p:pic>
        <p:nvPicPr>
          <p:cNvPr id="7" name="Picture 6" descr="Hert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774370"/>
            <a:ext cx="990600" cy="1219200"/>
          </a:xfrm>
          <a:prstGeom prst="rect">
            <a:avLst/>
          </a:prstGeom>
        </p:spPr>
      </p:pic>
      <p:pic>
        <p:nvPicPr>
          <p:cNvPr id="8" name="Picture 7" descr="thomp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895600"/>
            <a:ext cx="999613" cy="1143000"/>
          </a:xfrm>
          <a:prstGeom prst="rect">
            <a:avLst/>
          </a:prstGeom>
        </p:spPr>
      </p:pic>
      <p:pic>
        <p:nvPicPr>
          <p:cNvPr id="9" name="Picture 8" descr="Einstien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361" y="3810000"/>
            <a:ext cx="9334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ARPES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467600" cy="48463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A </a:t>
            </a:r>
            <a:r>
              <a:rPr lang="en-US" sz="2000" dirty="0" smtClean="0"/>
              <a:t>powerful imaging </a:t>
            </a:r>
            <a:r>
              <a:rPr lang="en-US" sz="2000" dirty="0" smtClean="0"/>
              <a:t>technique</a:t>
            </a:r>
          </a:p>
          <a:p>
            <a:pPr>
              <a:buFont typeface="Wingdings" pitchFamily="2" charset="2"/>
              <a:buChar char="v"/>
            </a:pPr>
            <a:endParaRPr lang="en-US" sz="2000" i="1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measuring </a:t>
            </a:r>
            <a:r>
              <a:rPr lang="en-US" sz="2000" dirty="0" smtClean="0"/>
              <a:t>the energy and </a:t>
            </a:r>
            <a:r>
              <a:rPr lang="en-US" sz="2000" dirty="0" err="1" smtClean="0"/>
              <a:t>momenta</a:t>
            </a:r>
            <a:r>
              <a:rPr lang="en-US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 smtClean="0"/>
              <a:t>electrons </a:t>
            </a:r>
            <a:r>
              <a:rPr lang="en-US" sz="2000" dirty="0" smtClean="0"/>
              <a:t>ejected from </a:t>
            </a:r>
            <a:r>
              <a:rPr lang="en-US" sz="2000" dirty="0" smtClean="0"/>
              <a:t>a sample struck by energetic photons makes it possible to calculate the electrons' initial </a:t>
            </a:r>
            <a:r>
              <a:rPr lang="en-US" sz="2000" dirty="0" smtClean="0"/>
              <a:t>energy and </a:t>
            </a:r>
            <a:r>
              <a:rPr lang="en-US" sz="2000" dirty="0" err="1" smtClean="0"/>
              <a:t>momenta</a:t>
            </a:r>
            <a:r>
              <a:rPr lang="en-US" sz="2000" dirty="0" smtClean="0"/>
              <a:t>, and from this determine the sample's electronic structure.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962400"/>
            <a:ext cx="2895600" cy="218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7239000" cy="60038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Photoemission Spectroscopy's </a:t>
            </a:r>
            <a:r>
              <a:rPr lang="en-US" dirty="0" smtClean="0"/>
              <a:t>system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fi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8600"/>
            <a:ext cx="5410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001000" cy="1197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ARPES sensor now sits inside the </a:t>
            </a:r>
            <a:r>
              <a:rPr lang="en-US" sz="2000" dirty="0" smtClean="0"/>
              <a:t>vacuum chamber</a:t>
            </a:r>
            <a:r>
              <a:rPr lang="en-US" sz="2000" dirty="0" smtClean="0"/>
              <a:t>. This picture was taken before </a:t>
            </a:r>
            <a:r>
              <a:rPr lang="en-US" sz="2000" dirty="0" smtClean="0"/>
              <a:t>it was </a:t>
            </a:r>
            <a:r>
              <a:rPr lang="en-US" sz="2000" dirty="0" smtClean="0"/>
              <a:t>completely </a:t>
            </a:r>
            <a:r>
              <a:rPr lang="en-US" sz="2000" dirty="0" smtClean="0"/>
              <a:t>built</a:t>
            </a:r>
            <a:endParaRPr lang="en-US" sz="2000" dirty="0" smtClean="0"/>
          </a:p>
        </p:txBody>
      </p:sp>
      <p:pic>
        <p:nvPicPr>
          <p:cNvPr id="4" name="Picture 3" descr="ARPES sen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0"/>
            <a:ext cx="3733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8768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Sensor</a:t>
            </a:r>
            <a:r>
              <a:rPr lang="en-US" sz="2000" dirty="0" smtClean="0"/>
              <a:t>, </a:t>
            </a:r>
            <a:r>
              <a:rPr lang="en-US" sz="2000" dirty="0" smtClean="0"/>
              <a:t>in blue displays </a:t>
            </a:r>
            <a:r>
              <a:rPr lang="en-US" sz="2000" dirty="0" smtClean="0"/>
              <a:t>the intensity </a:t>
            </a:r>
            <a:r>
              <a:rPr lang="en-US" sz="2000" dirty="0" smtClean="0"/>
              <a:t>of detected electrons</a:t>
            </a:r>
            <a:r>
              <a:rPr lang="en-US" sz="2000" dirty="0" smtClean="0"/>
              <a:t>, N(E), that have various kinetic energies,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Kin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These </a:t>
            </a:r>
            <a:r>
              <a:rPr lang="en-US" sz="2000" dirty="0" smtClean="0"/>
              <a:t>values obtained by the ARPES </a:t>
            </a:r>
            <a:r>
              <a:rPr lang="en-US" sz="2000" dirty="0" smtClean="0"/>
              <a:t>sensor correspond </a:t>
            </a:r>
            <a:r>
              <a:rPr lang="en-US" sz="2000" dirty="0" smtClean="0"/>
              <a:t>to the actual values of the "Sample", displayed red. In a solid material, the </a:t>
            </a:r>
            <a:r>
              <a:rPr lang="en-US" sz="2000" dirty="0" smtClean="0"/>
              <a:t>electrons are </a:t>
            </a:r>
            <a:r>
              <a:rPr lang="en-US" sz="2000" dirty="0" smtClean="0"/>
              <a:t>distributed to an energy level below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Fermi</a:t>
            </a:r>
            <a:r>
              <a:rPr lang="en-US" sz="2000" dirty="0" smtClean="0"/>
              <a:t>, the Fermi Level. </a:t>
            </a:r>
          </a:p>
        </p:txBody>
      </p:sp>
      <p:pic>
        <p:nvPicPr>
          <p:cNvPr id="4" name="Picture 3" descr="ARPES%20spectrum%20em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90600"/>
            <a:ext cx="38100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239000" cy="484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An ARPES sensor collects the </a:t>
            </a:r>
            <a:r>
              <a:rPr lang="en-US" sz="2000" dirty="0" smtClean="0"/>
              <a:t>photoelectrons, provide </a:t>
            </a:r>
            <a:r>
              <a:rPr lang="en-US" sz="2000" dirty="0" smtClean="0"/>
              <a:t>information about the </a:t>
            </a:r>
            <a:r>
              <a:rPr lang="en-US" sz="2000" dirty="0" smtClean="0"/>
              <a:t>photoelectron energy</a:t>
            </a:r>
            <a:r>
              <a:rPr lang="en-US" sz="2000" dirty="0" smtClean="0"/>
              <a:t>, applying conservation laws of energy and momentum, where the </a:t>
            </a:r>
            <a:r>
              <a:rPr lang="en-US" sz="2000" dirty="0" smtClean="0"/>
              <a:t>energy and </a:t>
            </a:r>
            <a:r>
              <a:rPr lang="en-US" sz="2000" dirty="0" smtClean="0"/>
              <a:t>the momentum is conserved before and after the photoelectric </a:t>
            </a:r>
            <a:r>
              <a:rPr lang="en-US" sz="2000" dirty="0" smtClean="0"/>
              <a:t>effect.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The </a:t>
            </a:r>
            <a:r>
              <a:rPr lang="en-US" sz="2000" dirty="0" smtClean="0"/>
              <a:t>crystal- </a:t>
            </a:r>
            <a:r>
              <a:rPr lang="en-US" sz="2000" dirty="0" smtClean="0"/>
              <a:t>momentum </a:t>
            </a:r>
            <a:r>
              <a:rPr lang="en-US" sz="2000" dirty="0" smtClean="0"/>
              <a:t>inside the solid</a:t>
            </a:r>
            <a:endParaRPr lang="en-US" sz="2000" dirty="0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219200" y="2362200"/>
          <a:ext cx="4267200" cy="512380"/>
        </p:xfrm>
        <a:graphic>
          <a:graphicData uri="http://schemas.openxmlformats.org/presentationml/2006/ole">
            <p:oleObj spid="_x0000_s4099" name="Equation" r:id="rId3" imgW="1104840" imgH="22860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09600" y="4953000"/>
          <a:ext cx="5788025" cy="598488"/>
        </p:xfrm>
        <a:graphic>
          <a:graphicData uri="http://schemas.openxmlformats.org/presentationml/2006/ole">
            <p:oleObj spid="_x0000_s4101" name="Equation" r:id="rId4" imgW="1498320" imgH="266400" progId="Equation.DSMT4">
              <p:embed/>
            </p:oleObj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6000"/>
            <a:ext cx="2352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3307</TotalTime>
  <Words>1007</Words>
  <Application>Microsoft Office PowerPoint</Application>
  <PresentationFormat>On-screen Show (4:3)</PresentationFormat>
  <Paragraphs>122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Opulent</vt:lpstr>
      <vt:lpstr>MathType 5.0 Equation</vt:lpstr>
      <vt:lpstr>introduction to photoemission application to layered oxides   </vt:lpstr>
      <vt:lpstr>OutLine</vt:lpstr>
      <vt:lpstr>photoemission</vt:lpstr>
      <vt:lpstr>a Historical Introduction</vt:lpstr>
      <vt:lpstr>ARPES</vt:lpstr>
      <vt:lpstr>Slide 6</vt:lpstr>
      <vt:lpstr>Slide 7</vt:lpstr>
      <vt:lpstr>Slide 8</vt:lpstr>
      <vt:lpstr>Slide 9</vt:lpstr>
      <vt:lpstr>Slide 10</vt:lpstr>
      <vt:lpstr>Slide 11</vt:lpstr>
      <vt:lpstr>three-step model</vt:lpstr>
      <vt:lpstr>Slide 13</vt:lpstr>
      <vt:lpstr>The total photoemission intensity is then given by the product of three independent terms:</vt:lpstr>
      <vt:lpstr>Golden Rule</vt:lpstr>
      <vt:lpstr>Slide 16</vt:lpstr>
      <vt:lpstr>Slide 17</vt:lpstr>
      <vt:lpstr>Slide 18</vt:lpstr>
      <vt:lpstr>Application</vt:lpstr>
      <vt:lpstr>Slide 20</vt:lpstr>
      <vt:lpstr>Summary</vt:lpstr>
      <vt:lpstr>References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photoemission</dc:title>
  <dc:creator>Amal</dc:creator>
  <cp:lastModifiedBy>Amal</cp:lastModifiedBy>
  <cp:revision>229</cp:revision>
  <dcterms:created xsi:type="dcterms:W3CDTF">2009-03-08T02:08:45Z</dcterms:created>
  <dcterms:modified xsi:type="dcterms:W3CDTF">2009-03-10T09:24:21Z</dcterms:modified>
</cp:coreProperties>
</file>