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4" r:id="rId11"/>
    <p:sldId id="274" r:id="rId12"/>
    <p:sldId id="265" r:id="rId13"/>
    <p:sldId id="266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0813-404C-425C-824B-D0A8CCDEA74F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A19DE66-E4DE-46C3-9C8B-5290B5EBAE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0813-404C-425C-824B-D0A8CCDEA74F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DE66-E4DE-46C3-9C8B-5290B5EBA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0813-404C-425C-824B-D0A8CCDEA74F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DE66-E4DE-46C3-9C8B-5290B5EBA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0813-404C-425C-824B-D0A8CCDEA74F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DE66-E4DE-46C3-9C8B-5290B5EBAE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0813-404C-425C-824B-D0A8CCDEA74F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A19DE66-E4DE-46C3-9C8B-5290B5EBA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0813-404C-425C-824B-D0A8CCDEA74F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DE66-E4DE-46C3-9C8B-5290B5EBAE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0813-404C-425C-824B-D0A8CCDEA74F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DE66-E4DE-46C3-9C8B-5290B5EBAE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0813-404C-425C-824B-D0A8CCDEA74F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DE66-E4DE-46C3-9C8B-5290B5EBA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0813-404C-425C-824B-D0A8CCDEA74F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DE66-E4DE-46C3-9C8B-5290B5EBA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0813-404C-425C-824B-D0A8CCDEA74F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DE66-E4DE-46C3-9C8B-5290B5EBAE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0813-404C-425C-824B-D0A8CCDEA74F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A19DE66-E4DE-46C3-9C8B-5290B5EBAE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850813-404C-425C-824B-D0A8CCDEA74F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A19DE66-E4DE-46C3-9C8B-5290B5EBA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Yuen </a:t>
            </a:r>
            <a:r>
              <a:rPr lang="en-US" dirty="0" err="1" smtClean="0"/>
              <a:t>Yiu</a:t>
            </a:r>
            <a:endParaRPr lang="en-US" dirty="0" smtClean="0"/>
          </a:p>
          <a:p>
            <a:r>
              <a:rPr lang="en-US" dirty="0" smtClean="0"/>
              <a:t>University of Tennessee, Department of Physics and Astronomy</a:t>
            </a:r>
          </a:p>
          <a:p>
            <a:r>
              <a:rPr lang="en-US" dirty="0" smtClean="0"/>
              <a:t>Knoxville, TN 37922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 Introduction to Fe-based superconductors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Behold!  The General “1111” Phase Diagram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Figure 7 The structural, magnetic, and superconducting phase diagram of PrFeAsO</a:t>
            </a:r>
            <a:r>
              <a:rPr lang="en-US" sz="1600" baseline="-25000" dirty="0" smtClean="0"/>
              <a:t>1−</a:t>
            </a:r>
            <a:r>
              <a:rPr lang="en-US" sz="1600" baseline="-25000" dirty="0" smtClean="0"/>
              <a:t>x</a:t>
            </a:r>
            <a:r>
              <a:rPr lang="en-US" sz="1600" dirty="0" smtClean="0"/>
              <a:t>F</a:t>
            </a:r>
            <a:r>
              <a:rPr lang="en-US" sz="1600" baseline="-25000" dirty="0" smtClean="0"/>
              <a:t>x </a:t>
            </a:r>
            <a:r>
              <a:rPr lang="en-US" sz="1600" dirty="0" smtClean="0"/>
              <a:t> [3]</a:t>
            </a:r>
            <a:endParaRPr lang="en-US" sz="1600" dirty="0" smtClean="0"/>
          </a:p>
          <a:p>
            <a:endParaRPr lang="en-US" sz="1600" dirty="0"/>
          </a:p>
        </p:txBody>
      </p:sp>
      <p:sp>
        <p:nvSpPr>
          <p:cNvPr id="23" name="Content Placeholder 22"/>
          <p:cNvSpPr>
            <a:spLocks noGrp="1"/>
          </p:cNvSpPr>
          <p:nvPr>
            <p:ph sz="half" idx="4"/>
          </p:nvPr>
        </p:nvSpPr>
        <p:spPr>
          <a:xfrm>
            <a:off x="4953000" y="1752600"/>
            <a:ext cx="3733800" cy="4381500"/>
          </a:xfrm>
        </p:spPr>
        <p:txBody>
          <a:bodyPr/>
          <a:lstStyle/>
          <a:p>
            <a:r>
              <a:rPr lang="en-US" dirty="0" smtClean="0"/>
              <a:t>Suppress the following and SC will EMERGE! Structural transition, magnetic phase transition (Naïve, experimentalist point of view)</a:t>
            </a:r>
          </a:p>
          <a:p>
            <a:r>
              <a:rPr lang="en-US" dirty="0" smtClean="0"/>
              <a:t>Can be done by chemical doping or applied pressure</a:t>
            </a:r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4366500" cy="344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Behold!  The General “122” Phase Diagram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Figure 8 The structural, magnetic, and superconducting phase diagram of </a:t>
            </a:r>
            <a:r>
              <a:rPr lang="en-US" sz="1600" dirty="0" smtClean="0"/>
              <a:t>BaFe</a:t>
            </a:r>
            <a:r>
              <a:rPr lang="en-US" sz="1600" baseline="-25000" dirty="0" smtClean="0"/>
              <a:t>2-x</a:t>
            </a:r>
            <a:r>
              <a:rPr lang="en-US" sz="1600" dirty="0" smtClean="0"/>
              <a:t>Co</a:t>
            </a:r>
            <a:r>
              <a:rPr lang="en-US" sz="1600" baseline="-25000" dirty="0" smtClean="0"/>
              <a:t>x</a:t>
            </a:r>
            <a:r>
              <a:rPr lang="en-US" sz="1600" dirty="0" smtClean="0"/>
              <a:t>As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</a:t>
            </a:r>
            <a:r>
              <a:rPr lang="en-US" sz="1600" dirty="0" smtClean="0"/>
              <a:t>a member from the122 </a:t>
            </a:r>
            <a:r>
              <a:rPr lang="en-US" sz="1600" dirty="0" smtClean="0"/>
              <a:t>family [14]</a:t>
            </a:r>
            <a:endParaRPr lang="en-US" sz="1600" baseline="-25000" dirty="0" smtClean="0"/>
          </a:p>
          <a:p>
            <a:endParaRPr lang="en-US" sz="1600" dirty="0"/>
          </a:p>
        </p:txBody>
      </p:sp>
      <p:sp>
        <p:nvSpPr>
          <p:cNvPr id="23" name="Content Placeholder 22"/>
          <p:cNvSpPr>
            <a:spLocks noGrp="1"/>
          </p:cNvSpPr>
          <p:nvPr>
            <p:ph sz="half" idx="4"/>
          </p:nvPr>
        </p:nvSpPr>
        <p:spPr>
          <a:xfrm>
            <a:off x="4953000" y="1752600"/>
            <a:ext cx="3733800" cy="4381500"/>
          </a:xfrm>
        </p:spPr>
        <p:txBody>
          <a:bodyPr/>
          <a:lstStyle/>
          <a:p>
            <a:r>
              <a:rPr lang="en-US" dirty="0" smtClean="0"/>
              <a:t>Superconductivity coexists with </a:t>
            </a:r>
            <a:r>
              <a:rPr lang="en-US" dirty="0" err="1" smtClean="0"/>
              <a:t>antiferromagnetism</a:t>
            </a:r>
            <a:r>
              <a:rPr lang="en-US" dirty="0" smtClean="0"/>
              <a:t>!?? </a:t>
            </a:r>
          </a:p>
          <a:p>
            <a:r>
              <a:rPr lang="en-US" dirty="0" smtClean="0"/>
              <a:t>Interesting…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4417358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models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467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Non BCS theory of superconductivity!?</a:t>
            </a:r>
          </a:p>
          <a:p>
            <a:r>
              <a:rPr lang="en-US" dirty="0" smtClean="0"/>
              <a:t>Works suggesting the s</a:t>
            </a:r>
            <a:r>
              <a:rPr lang="en-US" baseline="-25000" dirty="0" smtClean="0"/>
              <a:t>±</a:t>
            </a:r>
            <a:r>
              <a:rPr lang="en-US" dirty="0" smtClean="0"/>
              <a:t>-pairing </a:t>
            </a:r>
            <a:r>
              <a:rPr lang="en-US" dirty="0" smtClean="0"/>
              <a:t>state  </a:t>
            </a:r>
            <a:endParaRPr lang="en-US" dirty="0" smtClean="0"/>
          </a:p>
          <a:p>
            <a:r>
              <a:rPr lang="en-US" dirty="0" smtClean="0"/>
              <a:t>Unconventional and mediated by (nesting-related) </a:t>
            </a:r>
            <a:r>
              <a:rPr lang="en-US" dirty="0" err="1" smtClean="0"/>
              <a:t>antiferromagnetic</a:t>
            </a:r>
            <a:r>
              <a:rPr lang="en-US" dirty="0" smtClean="0"/>
              <a:t> spin </a:t>
            </a:r>
            <a:r>
              <a:rPr lang="en-US" dirty="0" smtClean="0"/>
              <a:t>fluctuations </a:t>
            </a:r>
            <a:r>
              <a:rPr lang="en-US" sz="1600" dirty="0" smtClean="0"/>
              <a:t>[13]</a:t>
            </a:r>
            <a:endParaRPr lang="en-US" dirty="0" smtClean="0"/>
          </a:p>
          <a:p>
            <a:r>
              <a:rPr lang="en-US" dirty="0" smtClean="0"/>
              <a:t>First example of </a:t>
            </a:r>
            <a:r>
              <a:rPr lang="en-US" dirty="0" err="1" smtClean="0"/>
              <a:t>multigap</a:t>
            </a:r>
            <a:r>
              <a:rPr lang="en-US" dirty="0" smtClean="0"/>
              <a:t> superconductivity with a discontinuous sign change between the </a:t>
            </a:r>
            <a:r>
              <a:rPr lang="en-US" dirty="0" smtClean="0"/>
              <a:t>bands </a:t>
            </a:r>
            <a:r>
              <a:rPr lang="en-US" sz="1600" dirty="0" smtClean="0">
                <a:solidFill>
                  <a:prstClr val="black"/>
                </a:solidFill>
              </a:rPr>
              <a:t>[13]</a:t>
            </a:r>
            <a:endParaRPr lang="en-US" dirty="0"/>
          </a:p>
          <a:p>
            <a:r>
              <a:rPr lang="en-US" dirty="0" smtClean="0"/>
              <a:t>Similar but different from the famous superconducting </a:t>
            </a:r>
            <a:r>
              <a:rPr lang="en-US" dirty="0" smtClean="0"/>
              <a:t>MgB</a:t>
            </a:r>
            <a:r>
              <a:rPr lang="en-US" baseline="-25000" dirty="0" smtClean="0"/>
              <a:t>2 </a:t>
            </a:r>
            <a:r>
              <a:rPr lang="en-US" sz="1600" dirty="0" smtClean="0">
                <a:solidFill>
                  <a:prstClr val="black"/>
                </a:solidFill>
              </a:rPr>
              <a:t>[13]</a:t>
            </a:r>
            <a:endParaRPr lang="en-US" baseline="-25000" dirty="0" smtClean="0"/>
          </a:p>
          <a:p>
            <a:r>
              <a:rPr lang="en-US" dirty="0" smtClean="0"/>
              <a:t>No common consensus yet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“Fe-based superconductors” is a new and exciting field</a:t>
            </a:r>
          </a:p>
          <a:p>
            <a:r>
              <a:rPr lang="en-US" dirty="0" smtClean="0"/>
              <a:t>4 different types of crystal structure found in this group</a:t>
            </a:r>
          </a:p>
          <a:p>
            <a:r>
              <a:rPr lang="en-US" dirty="0" smtClean="0"/>
              <a:t>The parent compounds do not </a:t>
            </a:r>
            <a:r>
              <a:rPr lang="en-US" dirty="0" err="1" smtClean="0"/>
              <a:t>superconduct</a:t>
            </a:r>
            <a:r>
              <a:rPr lang="en-US" dirty="0" smtClean="0"/>
              <a:t>, but undergo a structural distortion, a SDW phase transition and magnetic ordering instead. </a:t>
            </a:r>
          </a:p>
          <a:p>
            <a:r>
              <a:rPr lang="en-US" dirty="0" smtClean="0"/>
              <a:t>These transitions can be suppressed by chemical doping or applied pressure (unexplored today) and superconductivity will emerge</a:t>
            </a:r>
          </a:p>
          <a:p>
            <a:r>
              <a:rPr lang="en-US" dirty="0" smtClean="0"/>
              <a:t>No universally accepted theoretical model yet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/>
              <a:t>[1]  	Liu R. H. et al, </a:t>
            </a:r>
            <a:r>
              <a:rPr lang="en-US" sz="1600" dirty="0" err="1" smtClean="0"/>
              <a:t>Phy</a:t>
            </a:r>
            <a:r>
              <a:rPr lang="en-US" sz="1600" dirty="0" smtClean="0"/>
              <a:t>. Review Letters, 101, 087001 (2008)</a:t>
            </a:r>
          </a:p>
          <a:p>
            <a:pPr>
              <a:buNone/>
            </a:pPr>
            <a:r>
              <a:rPr lang="en-US" sz="1600" dirty="0" smtClean="0"/>
              <a:t>[2]		</a:t>
            </a:r>
            <a:r>
              <a:rPr lang="en-US" sz="1600" dirty="0" err="1" smtClean="0"/>
              <a:t>Sasmal</a:t>
            </a:r>
            <a:r>
              <a:rPr lang="en-US" sz="1600" dirty="0" smtClean="0"/>
              <a:t> K. et al, </a:t>
            </a:r>
            <a:r>
              <a:rPr lang="en-US" sz="1600" dirty="0" err="1" smtClean="0"/>
              <a:t>Phy</a:t>
            </a:r>
            <a:r>
              <a:rPr lang="en-US" sz="1600" dirty="0" smtClean="0"/>
              <a:t>. Review Letters, 101, 107007 (2008)</a:t>
            </a:r>
          </a:p>
          <a:p>
            <a:pPr>
              <a:buNone/>
            </a:pPr>
            <a:r>
              <a:rPr lang="en-US" sz="1600" dirty="0" smtClean="0"/>
              <a:t>[3]		</a:t>
            </a:r>
            <a:r>
              <a:rPr lang="en-US" sz="1600" dirty="0" err="1" smtClean="0"/>
              <a:t>Rotundu</a:t>
            </a:r>
            <a:r>
              <a:rPr lang="en-US" sz="1600" dirty="0" smtClean="0"/>
              <a:t> C. R. et al, </a:t>
            </a:r>
            <a:r>
              <a:rPr lang="en-US" sz="1600" dirty="0" err="1" smtClean="0"/>
              <a:t>Phy</a:t>
            </a:r>
            <a:r>
              <a:rPr lang="en-US" sz="1600" dirty="0" smtClean="0"/>
              <a:t>. Review B, 80, 144517 (2009)</a:t>
            </a:r>
          </a:p>
          <a:p>
            <a:pPr>
              <a:buNone/>
            </a:pPr>
            <a:r>
              <a:rPr lang="en-US" sz="1600" dirty="0" smtClean="0"/>
              <a:t>[4]		</a:t>
            </a:r>
            <a:r>
              <a:rPr lang="en-US" sz="1600" dirty="0" err="1" smtClean="0"/>
              <a:t>Ren</a:t>
            </a:r>
            <a:r>
              <a:rPr lang="en-US" sz="1600" dirty="0" smtClean="0"/>
              <a:t> Z. A, Materials Research Innovations 12, 1 (2008)</a:t>
            </a:r>
          </a:p>
          <a:p>
            <a:pPr>
              <a:buNone/>
            </a:pPr>
            <a:r>
              <a:rPr lang="en-US" sz="1600" dirty="0" smtClean="0"/>
              <a:t>[5]		Zhao J. et al, </a:t>
            </a:r>
            <a:r>
              <a:rPr lang="en-US" sz="1600" dirty="0" err="1" smtClean="0"/>
              <a:t>Phy</a:t>
            </a:r>
            <a:r>
              <a:rPr lang="en-US" sz="1600" dirty="0" smtClean="0"/>
              <a:t>. Review B, 78, 132504 (2008)</a:t>
            </a:r>
          </a:p>
          <a:p>
            <a:pPr>
              <a:buNone/>
            </a:pPr>
            <a:r>
              <a:rPr lang="en-US" sz="1600" dirty="0" smtClean="0"/>
              <a:t>[6]		</a:t>
            </a:r>
            <a:r>
              <a:rPr lang="en-US" sz="1600" dirty="0" err="1" smtClean="0"/>
              <a:t>Qi</a:t>
            </a:r>
            <a:r>
              <a:rPr lang="en-US" sz="1600" dirty="0" smtClean="0"/>
              <a:t> Y. P. et al, </a:t>
            </a:r>
            <a:r>
              <a:rPr lang="en-US" sz="1600" dirty="0" err="1" smtClean="0"/>
              <a:t>Phy</a:t>
            </a:r>
            <a:r>
              <a:rPr lang="en-US" sz="1600" dirty="0" smtClean="0"/>
              <a:t>. Review B, 80, 054502 (2009)</a:t>
            </a:r>
          </a:p>
          <a:p>
            <a:pPr>
              <a:buNone/>
            </a:pPr>
            <a:r>
              <a:rPr lang="en-US" sz="1600" dirty="0" smtClean="0"/>
              <a:t>[7]		Wang et al, </a:t>
            </a:r>
            <a:r>
              <a:rPr lang="en-US" sz="1600" dirty="0" err="1" smtClean="0"/>
              <a:t>Phy</a:t>
            </a:r>
            <a:r>
              <a:rPr lang="en-US" sz="1600" dirty="0" smtClean="0"/>
              <a:t>, Review B, 78, 054521 (2009)</a:t>
            </a:r>
          </a:p>
          <a:p>
            <a:pPr>
              <a:buNone/>
            </a:pPr>
            <a:r>
              <a:rPr lang="en-US" sz="1600" dirty="0" smtClean="0"/>
              <a:t>[8]		Han F. et al, </a:t>
            </a:r>
            <a:r>
              <a:rPr lang="en-US" sz="1600" dirty="0" err="1" smtClean="0"/>
              <a:t>Phy</a:t>
            </a:r>
            <a:r>
              <a:rPr lang="en-US" sz="1600" dirty="0" smtClean="0"/>
              <a:t>, Review B, 80 024506 (2009)</a:t>
            </a:r>
          </a:p>
          <a:p>
            <a:pPr>
              <a:buNone/>
            </a:pPr>
            <a:r>
              <a:rPr lang="en-US" sz="1600" dirty="0" smtClean="0"/>
              <a:t>[9]		Dong J. et al, </a:t>
            </a:r>
            <a:r>
              <a:rPr lang="en-US" sz="1600" dirty="0" err="1" smtClean="0"/>
              <a:t>Europhys</a:t>
            </a:r>
            <a:r>
              <a:rPr lang="en-US" sz="1600" dirty="0" smtClean="0"/>
              <a:t>. Letter, 83, 27006 (2008)</a:t>
            </a:r>
          </a:p>
          <a:p>
            <a:pPr>
              <a:buNone/>
            </a:pPr>
            <a:r>
              <a:rPr lang="en-US" sz="1600" dirty="0" smtClean="0"/>
              <a:t>[10]	Ishida k. et al, Journal of the </a:t>
            </a:r>
            <a:r>
              <a:rPr lang="en-US" sz="1600" dirty="0" err="1" smtClean="0"/>
              <a:t>Phy</a:t>
            </a:r>
            <a:r>
              <a:rPr lang="en-US" sz="1600" dirty="0" smtClean="0"/>
              <a:t>. </a:t>
            </a:r>
            <a:r>
              <a:rPr lang="en-US" sz="1600" dirty="0" err="1" smtClean="0"/>
              <a:t>Socity</a:t>
            </a:r>
            <a:r>
              <a:rPr lang="en-US" sz="1600" dirty="0" smtClean="0"/>
              <a:t> of Japan, 78, 062001 (2009)</a:t>
            </a:r>
          </a:p>
          <a:p>
            <a:pPr>
              <a:buNone/>
            </a:pPr>
            <a:r>
              <a:rPr lang="en-US" sz="1600" dirty="0" smtClean="0"/>
              <a:t>[11]	McGuire M. A. et al, Journal of Solid State Chemistry, 182, 8, p 2326-2331 	(2009</a:t>
            </a:r>
            <a:r>
              <a:rPr lang="en-US" sz="1600" dirty="0" smtClean="0"/>
              <a:t>)</a:t>
            </a:r>
          </a:p>
          <a:p>
            <a:pPr>
              <a:buNone/>
            </a:pPr>
            <a:r>
              <a:rPr lang="en-US" sz="1600" dirty="0" smtClean="0"/>
              <a:t>[12]	</a:t>
            </a:r>
            <a:r>
              <a:rPr lang="en-US" sz="1600" dirty="0" err="1" smtClean="0"/>
              <a:t>Kamihara</a:t>
            </a:r>
            <a:r>
              <a:rPr lang="en-US" sz="1600" dirty="0" smtClean="0"/>
              <a:t> et al., Journal of  American Chemical Society, </a:t>
            </a:r>
            <a:r>
              <a:rPr lang="fr-FR" sz="1600" dirty="0" smtClean="0"/>
              <a:t>130, 11, p. 3296+ 	(2008)</a:t>
            </a:r>
          </a:p>
          <a:p>
            <a:pPr>
              <a:buNone/>
            </a:pPr>
            <a:r>
              <a:rPr lang="en-US" sz="1600" dirty="0" smtClean="0"/>
              <a:t>[</a:t>
            </a:r>
            <a:r>
              <a:rPr lang="en-US" sz="1600" dirty="0" smtClean="0"/>
              <a:t>13]</a:t>
            </a:r>
            <a:r>
              <a:rPr lang="en-US" sz="1600" dirty="0" smtClean="0"/>
              <a:t>	</a:t>
            </a:r>
            <a:r>
              <a:rPr lang="en-US" sz="1600" dirty="0" err="1" smtClean="0"/>
              <a:t>Mazin</a:t>
            </a:r>
            <a:r>
              <a:rPr lang="en-US" sz="1600" dirty="0" smtClean="0"/>
              <a:t> I. I. et al., Phys. Rev. </a:t>
            </a:r>
            <a:r>
              <a:rPr lang="en-US" sz="1600" dirty="0" err="1" smtClean="0"/>
              <a:t>Lett</a:t>
            </a:r>
            <a:r>
              <a:rPr lang="en-US" sz="1600" dirty="0" smtClean="0"/>
              <a:t>., 101 057003 (2008</a:t>
            </a:r>
            <a:r>
              <a:rPr lang="en-US" sz="1600" dirty="0" smtClean="0"/>
              <a:t>)</a:t>
            </a:r>
          </a:p>
          <a:p>
            <a:pPr>
              <a:buNone/>
            </a:pPr>
            <a:r>
              <a:rPr lang="en-US" sz="1600" dirty="0" smtClean="0"/>
              <a:t>[14]	</a:t>
            </a:r>
            <a:r>
              <a:rPr lang="en-US" sz="1600" dirty="0" smtClean="0"/>
              <a:t> </a:t>
            </a:r>
            <a:r>
              <a:rPr lang="en-US" sz="1600" dirty="0" smtClean="0"/>
              <a:t>Wang </a:t>
            </a:r>
            <a:r>
              <a:rPr lang="en-US" sz="1600" dirty="0" smtClean="0"/>
              <a:t>X. F. et al., arXiv:0811.2920.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Brief history:	Discovery and progress</a:t>
            </a:r>
          </a:p>
          <a:p>
            <a:r>
              <a:rPr lang="en-US" dirty="0" smtClean="0"/>
              <a:t>Material variations:	4 types of material: “1111”, “122”, “111” 			and “11” </a:t>
            </a:r>
            <a:r>
              <a:rPr lang="en-US" dirty="0" smtClean="0"/>
              <a:t> </a:t>
            </a:r>
            <a:r>
              <a:rPr lang="en-US" sz="1600" dirty="0" smtClean="0"/>
              <a:t>[10]</a:t>
            </a:r>
            <a:endParaRPr lang="en-US" dirty="0" smtClean="0"/>
          </a:p>
          <a:p>
            <a:r>
              <a:rPr lang="en-US" dirty="0" smtClean="0"/>
              <a:t>Experiments and physical properties:</a:t>
            </a:r>
          </a:p>
          <a:p>
            <a:pPr>
              <a:buNone/>
            </a:pPr>
            <a:r>
              <a:rPr lang="en-US" dirty="0" smtClean="0"/>
              <a:t>				Transport properties, magnetic 				properties, crystal structures, phase 				diagram</a:t>
            </a:r>
          </a:p>
          <a:p>
            <a:r>
              <a:rPr lang="en-US" dirty="0" smtClean="0"/>
              <a:t>Theoretical models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6934200" cy="45720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Reported by </a:t>
            </a:r>
            <a:r>
              <a:rPr lang="en-US" sz="2400" dirty="0" err="1" smtClean="0"/>
              <a:t>Kamihara</a:t>
            </a:r>
            <a:r>
              <a:rPr lang="en-US" sz="2400" dirty="0" smtClean="0"/>
              <a:t> et al. on 19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March 2008, paper titled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“Iron based superconductor La[O</a:t>
            </a:r>
            <a:r>
              <a:rPr lang="en-US" sz="2400" b="1" baseline="-25000" dirty="0" smtClean="0"/>
              <a:t>1-x</a:t>
            </a:r>
            <a:r>
              <a:rPr lang="en-US" sz="2400" b="1" dirty="0" smtClean="0"/>
              <a:t>F</a:t>
            </a:r>
            <a:r>
              <a:rPr lang="en-US" sz="2400" b="1" baseline="-25000" dirty="0" smtClean="0"/>
              <a:t>x</a:t>
            </a:r>
            <a:r>
              <a:rPr lang="en-US" sz="2400" b="1" dirty="0" smtClean="0"/>
              <a:t>]</a:t>
            </a:r>
            <a:r>
              <a:rPr lang="en-US" sz="2400" b="1" dirty="0" err="1" smtClean="0"/>
              <a:t>FeAsO</a:t>
            </a:r>
            <a:r>
              <a:rPr lang="en-US" sz="2400" b="1" dirty="0" smtClean="0"/>
              <a:t> with </a:t>
            </a:r>
            <a:r>
              <a:rPr lang="en-US" sz="2400" b="1" dirty="0" err="1" smtClean="0"/>
              <a:t>T</a:t>
            </a:r>
            <a:r>
              <a:rPr lang="en-US" sz="2400" b="1" baseline="-25000" dirty="0" err="1" smtClean="0"/>
              <a:t>c</a:t>
            </a:r>
            <a:r>
              <a:rPr lang="en-US" sz="2400" b="1" dirty="0" smtClean="0"/>
              <a:t>=26K</a:t>
            </a:r>
            <a:r>
              <a:rPr lang="en-US" sz="2400" b="1" dirty="0" smtClean="0"/>
              <a:t>” </a:t>
            </a:r>
            <a:r>
              <a:rPr lang="en-US" sz="1500" dirty="0" smtClean="0"/>
              <a:t>[12]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has been cited for 1,117 times as of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March 2010!</a:t>
            </a:r>
          </a:p>
          <a:p>
            <a:r>
              <a:rPr lang="en-US" sz="2400" dirty="0" smtClean="0"/>
              <a:t>Only non-</a:t>
            </a:r>
            <a:r>
              <a:rPr lang="en-US" sz="2400" dirty="0" err="1" smtClean="0"/>
              <a:t>cuprate</a:t>
            </a:r>
            <a:r>
              <a:rPr lang="en-US" sz="2400" dirty="0" smtClean="0"/>
              <a:t> high Tc superconductors (T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&gt;20K)</a:t>
            </a:r>
          </a:p>
          <a:p>
            <a:r>
              <a:rPr lang="en-US" sz="2400" dirty="0" smtClean="0"/>
              <a:t>Very popular at the moment:  There is at least one presentation session EVERY DAY at the upcoming APS March meeting</a:t>
            </a:r>
          </a:p>
          <a:p>
            <a:endParaRPr lang="en-US" sz="24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191000" y="4419600"/>
            <a:ext cx="4491990" cy="2057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600" dirty="0" smtClean="0"/>
              <a:t>	Table 1 Maximum T</a:t>
            </a:r>
            <a:r>
              <a:rPr lang="en-US" sz="1600" baseline="-25000" dirty="0" smtClean="0"/>
              <a:t>c</a:t>
            </a:r>
            <a:r>
              <a:rPr lang="en-US" sz="1600" dirty="0" smtClean="0"/>
              <a:t> in each </a:t>
            </a:r>
            <a:r>
              <a:rPr lang="en-US" sz="1600" dirty="0" err="1" smtClean="0"/>
              <a:t>RFeAs</a:t>
            </a:r>
            <a:r>
              <a:rPr lang="en-US" sz="1600" dirty="0" smtClean="0"/>
              <a:t>(O</a:t>
            </a:r>
            <a:r>
              <a:rPr lang="en-US" sz="1600" baseline="-25000" dirty="0" smtClean="0"/>
              <a:t>1-x</a:t>
            </a:r>
            <a:r>
              <a:rPr lang="en-US" sz="1600" dirty="0" smtClean="0"/>
              <a:t>F</a:t>
            </a:r>
            <a:r>
              <a:rPr lang="en-US" sz="1600" baseline="-25000" dirty="0" smtClean="0"/>
              <a:t>x</a:t>
            </a:r>
            <a:r>
              <a:rPr lang="en-US" sz="1600" dirty="0" smtClean="0"/>
              <a:t>). The F concentration x, which gives the maximum Tc is </a:t>
            </a:r>
            <a:r>
              <a:rPr lang="en-US" sz="1600" dirty="0" smtClean="0"/>
              <a:t>shown [10]</a:t>
            </a:r>
            <a:endParaRPr lang="en-US" sz="1600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4572000"/>
            <a:ext cx="4499808" cy="914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 variations	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“1111” family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“122” family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RFeAsO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(R can be but not limited to: </a:t>
            </a:r>
            <a:r>
              <a:rPr lang="en-US" dirty="0" err="1" smtClean="0"/>
              <a:t>Ce</a:t>
            </a:r>
            <a:r>
              <a:rPr lang="en-US" dirty="0" smtClean="0"/>
              <a:t>, Pr, </a:t>
            </a:r>
            <a:r>
              <a:rPr lang="en-US" dirty="0" err="1" smtClean="0"/>
              <a:t>Nd</a:t>
            </a:r>
            <a:r>
              <a:rPr lang="en-US" dirty="0" smtClean="0"/>
              <a:t>, </a:t>
            </a:r>
            <a:r>
              <a:rPr lang="en-US" dirty="0" err="1" smtClean="0"/>
              <a:t>Sm</a:t>
            </a:r>
            <a:r>
              <a:rPr lang="en-US" dirty="0" smtClean="0"/>
              <a:t>, La)</a:t>
            </a:r>
          </a:p>
          <a:p>
            <a:r>
              <a:rPr lang="en-US" dirty="0" smtClean="0"/>
              <a:t>Superconductivity induced by Oxygen site electron doping (usually with F), or simply creating oxygen deficiency</a:t>
            </a:r>
            <a:endParaRPr lang="en-US" dirty="0"/>
          </a:p>
          <a:p>
            <a:r>
              <a:rPr lang="en-US" dirty="0" smtClean="0"/>
              <a:t>Iron site electron doping has also been reported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US" dirty="0" smtClean="0"/>
              <a:t>AFe</a:t>
            </a:r>
            <a:r>
              <a:rPr lang="en-US" baseline="-25000" dirty="0" smtClean="0"/>
              <a:t>2</a:t>
            </a:r>
            <a:r>
              <a:rPr lang="en-US" dirty="0" smtClean="0"/>
              <a:t>As</a:t>
            </a:r>
            <a:r>
              <a:rPr lang="en-US" baseline="-25000" dirty="0" smtClean="0"/>
              <a:t>2</a:t>
            </a:r>
          </a:p>
          <a:p>
            <a:pPr>
              <a:buNone/>
            </a:pPr>
            <a:r>
              <a:rPr lang="en-US" dirty="0" smtClean="0"/>
              <a:t>	(A = </a:t>
            </a:r>
            <a:r>
              <a:rPr lang="en-US" dirty="0" err="1" smtClean="0"/>
              <a:t>Ba</a:t>
            </a:r>
            <a:r>
              <a:rPr lang="en-US" dirty="0" smtClean="0"/>
              <a:t>, </a:t>
            </a:r>
            <a:r>
              <a:rPr lang="en-US" dirty="0" err="1" smtClean="0"/>
              <a:t>Sr</a:t>
            </a:r>
            <a:r>
              <a:rPr lang="en-US" dirty="0" smtClean="0"/>
              <a:t>, Ca, etc.)</a:t>
            </a:r>
          </a:p>
          <a:p>
            <a:r>
              <a:rPr lang="en-US" dirty="0" smtClean="0"/>
              <a:t>SC induced by A-site doping with </a:t>
            </a:r>
            <a:r>
              <a:rPr lang="en-US" dirty="0" err="1" smtClean="0"/>
              <a:t>monovalent</a:t>
            </a:r>
            <a:r>
              <a:rPr lang="en-US" dirty="0" smtClean="0"/>
              <a:t> B</a:t>
            </a:r>
            <a:r>
              <a:rPr lang="en-US" baseline="30000" dirty="0" smtClean="0"/>
              <a:t>+</a:t>
            </a:r>
            <a:r>
              <a:rPr lang="en-US" dirty="0" smtClean="0"/>
              <a:t> (i.e. K, Cs, Na, etc.)</a:t>
            </a:r>
          </a:p>
          <a:p>
            <a:r>
              <a:rPr lang="en-US" dirty="0" smtClean="0"/>
              <a:t>Iron site doping with Co has been reported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 variations	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“111” family (?)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“11” family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Li-deficient </a:t>
            </a:r>
            <a:r>
              <a:rPr lang="en-US" dirty="0" err="1" smtClean="0"/>
              <a:t>LiFeAs</a:t>
            </a:r>
            <a:r>
              <a:rPr lang="en-US" dirty="0" smtClean="0"/>
              <a:t> </a:t>
            </a:r>
            <a:r>
              <a:rPr lang="en-US" dirty="0" err="1" smtClean="0"/>
              <a:t>superconducts</a:t>
            </a:r>
            <a:endParaRPr lang="en-US" dirty="0" smtClean="0"/>
          </a:p>
          <a:p>
            <a:r>
              <a:rPr lang="en-US" dirty="0" smtClean="0"/>
              <a:t>Superconductivity very sensitive to sample </a:t>
            </a:r>
            <a:r>
              <a:rPr lang="en-US" dirty="0" smtClean="0"/>
              <a:t>preparation </a:t>
            </a:r>
            <a:r>
              <a:rPr lang="en-US" sz="1400" dirty="0" smtClean="0">
                <a:solidFill>
                  <a:prstClr val="black"/>
                </a:solidFill>
              </a:rPr>
              <a:t>[10]</a:t>
            </a:r>
            <a:endParaRPr lang="en-US" dirty="0" smtClean="0"/>
          </a:p>
          <a:p>
            <a:r>
              <a:rPr lang="en-US" dirty="0" smtClean="0"/>
              <a:t>Parent compounds </a:t>
            </a:r>
            <a:r>
              <a:rPr lang="en-US" dirty="0" err="1" smtClean="0"/>
              <a:t>superconducts</a:t>
            </a:r>
            <a:r>
              <a:rPr lang="en-US" dirty="0" smtClean="0"/>
              <a:t> (?)</a:t>
            </a:r>
          </a:p>
          <a:p>
            <a:r>
              <a:rPr lang="en-US" dirty="0" smtClean="0"/>
              <a:t>Not as popular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43053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Simplest structure</a:t>
            </a:r>
          </a:p>
          <a:p>
            <a:r>
              <a:rPr lang="en-US" dirty="0" smtClean="0"/>
              <a:t>Se-deficient </a:t>
            </a:r>
            <a:r>
              <a:rPr lang="en-US" dirty="0" err="1" smtClean="0"/>
              <a:t>FeSe</a:t>
            </a:r>
            <a:r>
              <a:rPr lang="en-US" dirty="0" smtClean="0"/>
              <a:t> </a:t>
            </a:r>
            <a:r>
              <a:rPr lang="en-US" dirty="0" err="1" smtClean="0"/>
              <a:t>superconducts</a:t>
            </a:r>
            <a:r>
              <a:rPr lang="en-US" dirty="0" smtClean="0"/>
              <a:t> up to </a:t>
            </a:r>
            <a:r>
              <a:rPr lang="en-US" dirty="0" smtClean="0"/>
              <a:t>8K </a:t>
            </a:r>
            <a:r>
              <a:rPr lang="en-US" sz="1500" dirty="0" smtClean="0"/>
              <a:t>[10]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NOTE:  the PARENT COMPOUNDS DO NOT </a:t>
            </a:r>
            <a:r>
              <a:rPr lang="en-US" b="1" dirty="0" smtClean="0">
                <a:solidFill>
                  <a:srgbClr val="FF0000"/>
                </a:solidFill>
              </a:rPr>
              <a:t>SUPERCONDUCT UNDER AMBIENT PRESSURE!!!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Crystal structure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495800" cy="45720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“1111”: layers of </a:t>
            </a:r>
            <a:r>
              <a:rPr lang="en-US" dirty="0" err="1" smtClean="0"/>
              <a:t>FeAs</a:t>
            </a:r>
            <a:r>
              <a:rPr lang="en-US" dirty="0" smtClean="0"/>
              <a:t> and </a:t>
            </a:r>
            <a:r>
              <a:rPr lang="en-US" dirty="0" err="1" smtClean="0"/>
              <a:t>LaO</a:t>
            </a:r>
            <a:endParaRPr lang="en-US" dirty="0" smtClean="0"/>
          </a:p>
          <a:p>
            <a:r>
              <a:rPr lang="en-US" dirty="0" smtClean="0"/>
              <a:t>“122”: layers of </a:t>
            </a:r>
            <a:r>
              <a:rPr lang="en-US" dirty="0" err="1" smtClean="0"/>
              <a:t>FeAs</a:t>
            </a:r>
            <a:r>
              <a:rPr lang="en-US" dirty="0" smtClean="0"/>
              <a:t> and K/</a:t>
            </a:r>
            <a:r>
              <a:rPr lang="en-US" dirty="0" err="1" smtClean="0"/>
              <a:t>Sr</a:t>
            </a:r>
            <a:endParaRPr lang="en-US" dirty="0" smtClean="0"/>
          </a:p>
          <a:p>
            <a:r>
              <a:rPr lang="en-US" dirty="0" smtClean="0"/>
              <a:t>“111”: layers of </a:t>
            </a:r>
            <a:r>
              <a:rPr lang="en-US" dirty="0" err="1" smtClean="0"/>
              <a:t>FeAs</a:t>
            </a:r>
            <a:r>
              <a:rPr lang="en-US" dirty="0" smtClean="0"/>
              <a:t> and Li</a:t>
            </a:r>
          </a:p>
          <a:p>
            <a:r>
              <a:rPr lang="en-US" dirty="0" smtClean="0"/>
              <a:t>“11”: layers of </a:t>
            </a:r>
            <a:r>
              <a:rPr lang="en-US" dirty="0" err="1" smtClean="0"/>
              <a:t>FeSe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733800" y="4953000"/>
            <a:ext cx="2017395" cy="160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dirty="0" smtClean="0"/>
              <a:t>	Figure 1 </a:t>
            </a:r>
          </a:p>
          <a:p>
            <a:pPr>
              <a:buNone/>
            </a:pPr>
            <a:r>
              <a:rPr lang="en-US" sz="1600" dirty="0" smtClean="0"/>
              <a:t>	(a) Crystal structure of </a:t>
            </a:r>
            <a:r>
              <a:rPr lang="en-US" sz="1600" dirty="0" err="1" smtClean="0"/>
              <a:t>LaOFeAs</a:t>
            </a:r>
            <a:r>
              <a:rPr lang="en-US" sz="1600" dirty="0" smtClean="0"/>
              <a:t>; </a:t>
            </a:r>
            <a:r>
              <a:rPr lang="en-US" sz="1600" dirty="0" smtClean="0"/>
              <a:t> [2]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(b) Crystal structure of (K/</a:t>
            </a:r>
            <a:r>
              <a:rPr lang="en-US" sz="1600" dirty="0" err="1" smtClean="0"/>
              <a:t>Sr</a:t>
            </a:r>
            <a:r>
              <a:rPr lang="en-US" sz="1600" dirty="0" smtClean="0"/>
              <a:t>)Fe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As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and (Cs/</a:t>
            </a:r>
            <a:r>
              <a:rPr lang="en-US" sz="1600" dirty="0" err="1" smtClean="0"/>
              <a:t>Sr</a:t>
            </a:r>
            <a:r>
              <a:rPr lang="en-US" sz="1600" dirty="0" smtClean="0"/>
              <a:t>)Fe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As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</a:t>
            </a:r>
            <a:r>
              <a:rPr lang="en-US" sz="1600" dirty="0" smtClean="0"/>
              <a:t>[2]</a:t>
            </a:r>
            <a:endParaRPr lang="en-US" sz="1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28600"/>
            <a:ext cx="3124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Synthesis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EXAMPLE:</a:t>
            </a:r>
          </a:p>
          <a:p>
            <a:r>
              <a:rPr lang="en-US" dirty="0" err="1" smtClean="0"/>
              <a:t>Polycrystals</a:t>
            </a:r>
            <a:r>
              <a:rPr lang="en-US" dirty="0" smtClean="0"/>
              <a:t>: conventional solid state reaction.  </a:t>
            </a:r>
          </a:p>
          <a:p>
            <a:r>
              <a:rPr lang="en-US" dirty="0" err="1" smtClean="0"/>
              <a:t>PrFeAsO</a:t>
            </a:r>
            <a:r>
              <a:rPr lang="en-US" dirty="0" smtClean="0"/>
              <a:t>: start with </a:t>
            </a:r>
            <a:r>
              <a:rPr lang="en-US" dirty="0" err="1" smtClean="0"/>
              <a:t>PrAs</a:t>
            </a:r>
            <a:r>
              <a:rPr lang="en-US" dirty="0" smtClean="0"/>
              <a:t>, 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and Fe powders.  Ground up </a:t>
            </a:r>
            <a:r>
              <a:rPr lang="en-US" dirty="0" err="1" smtClean="0"/>
              <a:t>stoichiometric</a:t>
            </a:r>
            <a:r>
              <a:rPr lang="en-US" dirty="0" smtClean="0"/>
              <a:t> mixtures in </a:t>
            </a:r>
            <a:r>
              <a:rPr lang="en-US" dirty="0" err="1" smtClean="0"/>
              <a:t>glovebox</a:t>
            </a:r>
            <a:r>
              <a:rPr lang="en-US" dirty="0" smtClean="0"/>
              <a:t>, pressed into pellets, sealed in silica tubes in argon, and then heated at 1200</a:t>
            </a:r>
            <a:r>
              <a:rPr lang="en-US" baseline="30000" dirty="0" smtClean="0"/>
              <a:t>o</a:t>
            </a:r>
            <a:r>
              <a:rPr lang="en-US" dirty="0" smtClean="0"/>
              <a:t>C for 30 hrs. </a:t>
            </a:r>
            <a:r>
              <a:rPr lang="en-US" sz="1600" dirty="0" smtClean="0"/>
              <a:t>[11]</a:t>
            </a:r>
            <a:endParaRPr lang="en-US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Figure 2  A picture of what </a:t>
            </a:r>
            <a:r>
              <a:rPr lang="en-US" sz="1600" dirty="0" err="1" smtClean="0"/>
              <a:t>PrFeAsO</a:t>
            </a:r>
            <a:r>
              <a:rPr lang="en-US" sz="1600" dirty="0" smtClean="0"/>
              <a:t> powder looks like</a:t>
            </a:r>
            <a:endParaRPr lang="en-US" sz="1600" dirty="0"/>
          </a:p>
        </p:txBody>
      </p:sp>
      <p:pic>
        <p:nvPicPr>
          <p:cNvPr id="14340" name="Picture 4" descr="http://www.instructables.com/image/FZR84XTF7PCS18F/Making-black-pow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981200"/>
            <a:ext cx="3331633" cy="2498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properties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Figure 3 Temperature dependence of electrical resistivity of LaFeAsO</a:t>
            </a:r>
            <a:r>
              <a:rPr lang="en-US" sz="1600" baseline="-25000" dirty="0" smtClean="0"/>
              <a:t>1-x</a:t>
            </a:r>
            <a:r>
              <a:rPr lang="en-US" sz="1600" dirty="0" smtClean="0"/>
              <a:t>F</a:t>
            </a:r>
            <a:r>
              <a:rPr lang="en-US" sz="1600" baseline="-25000" dirty="0" smtClean="0"/>
              <a:t>x</a:t>
            </a:r>
            <a:r>
              <a:rPr lang="en-US" sz="1600" dirty="0" smtClean="0"/>
              <a:t>. The inset is a phase diagram constructed with the data. </a:t>
            </a:r>
            <a:r>
              <a:rPr lang="en-US" sz="1600" dirty="0" smtClean="0"/>
              <a:t> [9]</a:t>
            </a:r>
            <a:endParaRPr lang="en-US" sz="16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>
          <a:xfrm>
            <a:off x="4933950" y="2057400"/>
            <a:ext cx="3749040" cy="3962400"/>
          </a:xfrm>
        </p:spPr>
        <p:txBody>
          <a:bodyPr>
            <a:noAutofit/>
          </a:bodyPr>
          <a:lstStyle/>
          <a:p>
            <a:pPr>
              <a:buClr>
                <a:srgbClr val="D34817"/>
              </a:buClr>
            </a:pPr>
            <a:r>
              <a:rPr lang="en-US" sz="2400" dirty="0" smtClean="0"/>
              <a:t>Broad peak at T~150K is generally associated with the SDW phase transition</a:t>
            </a:r>
          </a:p>
          <a:p>
            <a:pPr>
              <a:buClr>
                <a:srgbClr val="D34817"/>
              </a:buClr>
            </a:pPr>
            <a:r>
              <a:rPr lang="en-US" sz="2400" dirty="0" smtClean="0">
                <a:solidFill>
                  <a:prstClr val="black"/>
                </a:solidFill>
              </a:rPr>
              <a:t>The transition is suppressed and shifted to a lower temperature as doping level increases</a:t>
            </a:r>
          </a:p>
          <a:p>
            <a:pPr>
              <a:buClr>
                <a:srgbClr val="D34817"/>
              </a:buClr>
            </a:pPr>
            <a:r>
              <a:rPr lang="en-US" sz="2400" dirty="0" smtClean="0">
                <a:solidFill>
                  <a:prstClr val="black"/>
                </a:solidFill>
              </a:rPr>
              <a:t>Superconductivity emerges at x=0.03</a:t>
            </a:r>
          </a:p>
          <a:p>
            <a:pPr>
              <a:buClr>
                <a:srgbClr val="D34817"/>
              </a:buClr>
              <a:buNone/>
            </a:pPr>
            <a:endParaRPr lang="en-US" sz="2400" dirty="0" smtClean="0">
              <a:solidFill>
                <a:prstClr val="black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981200"/>
            <a:ext cx="3919439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Neutron Powder Diffraction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6019800"/>
            <a:ext cx="7924800" cy="60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	Figure 4, 5, 6 (left) NPD data for </a:t>
            </a:r>
            <a:r>
              <a:rPr lang="en-US" sz="1600" dirty="0" err="1" smtClean="0"/>
              <a:t>PrFeAsO</a:t>
            </a:r>
            <a:r>
              <a:rPr lang="en-US" sz="1600" dirty="0" smtClean="0"/>
              <a:t> [5]; </a:t>
            </a:r>
            <a:r>
              <a:rPr lang="en-US" sz="1600" dirty="0" smtClean="0"/>
              <a:t>(center) Lattice parameter v. Temperature data showing structural </a:t>
            </a:r>
            <a:r>
              <a:rPr lang="en-US" sz="1600" dirty="0" smtClean="0"/>
              <a:t>transition [</a:t>
            </a:r>
            <a:r>
              <a:rPr lang="en-US" sz="1600" dirty="0" err="1" smtClean="0"/>
              <a:t>Yiu</a:t>
            </a:r>
            <a:r>
              <a:rPr lang="en-US" sz="1600" dirty="0" smtClean="0"/>
              <a:t> Y. et al., unpublished]; </a:t>
            </a:r>
            <a:r>
              <a:rPr lang="en-US" sz="1600" dirty="0" smtClean="0"/>
              <a:t>(right) Lattice parameters v. doping </a:t>
            </a:r>
            <a:r>
              <a:rPr lang="en-US" sz="1600" dirty="0" smtClean="0"/>
              <a:t>level [8] </a:t>
            </a:r>
            <a:endParaRPr lang="en-US" sz="16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4038600" y="1600200"/>
            <a:ext cx="464439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Peak splitting: tetragonal-orthorhombic structural transition</a:t>
            </a:r>
          </a:p>
          <a:p>
            <a:r>
              <a:rPr lang="en-US" dirty="0" smtClean="0"/>
              <a:t>(Extra) Magnetic peaks found at 5K</a:t>
            </a:r>
          </a:p>
          <a:p>
            <a:pPr lvl="7">
              <a:buNone/>
            </a:pPr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0"/>
            <a:ext cx="3657600" cy="4455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276600"/>
            <a:ext cx="2229359" cy="2738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3200400"/>
            <a:ext cx="234966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862</TotalTime>
  <Words>412</Words>
  <Application>Microsoft Office PowerPoint</Application>
  <PresentationFormat>On-screen Show (4:3)</PresentationFormat>
  <Paragraphs>145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An Introduction to Fe-based superconductors</vt:lpstr>
      <vt:lpstr>Overview</vt:lpstr>
      <vt:lpstr>Brief History</vt:lpstr>
      <vt:lpstr>Material variations </vt:lpstr>
      <vt:lpstr>Material variations </vt:lpstr>
      <vt:lpstr>Crystal structure</vt:lpstr>
      <vt:lpstr>Sample Synthesis</vt:lpstr>
      <vt:lpstr>Transport properties</vt:lpstr>
      <vt:lpstr>Neutron Powder Diffraction</vt:lpstr>
      <vt:lpstr>Behold!  The General “1111” Phase Diagram</vt:lpstr>
      <vt:lpstr>Behold!  The General “122” Phase Diagram</vt:lpstr>
      <vt:lpstr>Theoretical models</vt:lpstr>
      <vt:lpstr>Conclusions</vt:lpstr>
      <vt:lpstr>References</vt:lpstr>
    </vt:vector>
  </TitlesOfParts>
  <Company>ORNL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yyi</dc:creator>
  <cp:lastModifiedBy>yyi</cp:lastModifiedBy>
  <cp:revision>83</cp:revision>
  <dcterms:created xsi:type="dcterms:W3CDTF">2010-03-03T17:27:53Z</dcterms:created>
  <dcterms:modified xsi:type="dcterms:W3CDTF">2010-03-10T22:25:05Z</dcterms:modified>
</cp:coreProperties>
</file>