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6386" autoAdjust="0"/>
  </p:normalViewPr>
  <p:slideViewPr>
    <p:cSldViewPr>
      <p:cViewPr varScale="1">
        <p:scale>
          <a:sx n="95" d="100"/>
          <a:sy n="95" d="100"/>
        </p:scale>
        <p:origin x="-145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94091D-7B18-4377-9AD0-279F83DEB8DF}" type="datetimeFigureOut">
              <a:rPr lang="zh-CN" altLang="en-US" smtClean="0"/>
              <a:t>2009/4/22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5940FB-EDE9-4FF6-B44C-428FF335B7E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 The reason for such fundamental importance of </a:t>
            </a:r>
            <a:r>
              <a:rPr lang="en-US" altLang="zh-CN" sz="1200" kern="1200" baseline="0" dirty="0" err="1" smtClean="0">
                <a:solidFill>
                  <a:schemeClr val="tx1"/>
                </a:solidFill>
                <a:latin typeface="+mn-lt"/>
                <a:ea typeface="+mn-ea"/>
                <a:cs typeface="+mn-cs"/>
              </a:rPr>
              <a:t>femtosecond</a:t>
            </a:r>
            <a:r>
              <a:rPr lang="en-US" altLang="zh-CN" sz="1200" kern="1200" baseline="0" dirty="0" smtClean="0">
                <a:solidFill>
                  <a:schemeClr val="tx1"/>
                </a:solidFill>
                <a:latin typeface="+mn-lt"/>
                <a:ea typeface="+mn-ea"/>
                <a:cs typeface="+mn-cs"/>
              </a:rPr>
              <a:t> time scale is that atomic and molecular dynamics happen on that scale. (Fig. 1) For example, the </a:t>
            </a:r>
          </a:p>
          <a:p>
            <a:r>
              <a:rPr lang="en-US" altLang="zh-CN" sz="1200" kern="1200" baseline="0" dirty="0" smtClean="0">
                <a:solidFill>
                  <a:schemeClr val="tx1"/>
                </a:solidFill>
                <a:latin typeface="+mn-lt"/>
                <a:ea typeface="+mn-ea"/>
                <a:cs typeface="+mn-cs"/>
              </a:rPr>
              <a:t>frequency of half-oscillation of H2 atoms is about 4155 cm-1, which has the time scale of 7.6 </a:t>
            </a:r>
            <a:r>
              <a:rPr lang="en-US" altLang="zh-CN" sz="1200" kern="1200" baseline="0" dirty="0" err="1" smtClean="0">
                <a:solidFill>
                  <a:schemeClr val="tx1"/>
                </a:solidFill>
                <a:latin typeface="+mn-lt"/>
                <a:ea typeface="+mn-ea"/>
                <a:cs typeface="+mn-cs"/>
              </a:rPr>
              <a:t>fs</a:t>
            </a:r>
            <a:r>
              <a:rPr lang="en-US" altLang="zh-CN" sz="1200" kern="1200" baseline="0" dirty="0" smtClean="0">
                <a:solidFill>
                  <a:schemeClr val="tx1"/>
                </a:solidFill>
                <a:latin typeface="+mn-lt"/>
                <a:ea typeface="+mn-ea"/>
                <a:cs typeface="+mn-cs"/>
              </a:rPr>
              <a:t>. Therefore, the development of equipments with </a:t>
            </a:r>
            <a:r>
              <a:rPr lang="en-US" altLang="zh-CN" sz="1200" kern="1200" baseline="0" dirty="0" err="1" smtClean="0">
                <a:solidFill>
                  <a:schemeClr val="tx1"/>
                </a:solidFill>
                <a:latin typeface="+mn-lt"/>
                <a:ea typeface="+mn-ea"/>
                <a:cs typeface="+mn-cs"/>
              </a:rPr>
              <a:t>femtosecond</a:t>
            </a:r>
            <a:r>
              <a:rPr lang="en-US" altLang="zh-CN" sz="1200" kern="1200" baseline="0" dirty="0" smtClean="0">
                <a:solidFill>
                  <a:schemeClr val="tx1"/>
                </a:solidFill>
                <a:latin typeface="+mn-lt"/>
                <a:ea typeface="+mn-ea"/>
                <a:cs typeface="+mn-cs"/>
              </a:rPr>
              <a:t> resolution becomes extremely important to the research of ultrafast phenomena. </a:t>
            </a:r>
            <a:endParaRPr lang="zh-CN" altLang="en-US" dirty="0"/>
          </a:p>
        </p:txBody>
      </p:sp>
      <p:sp>
        <p:nvSpPr>
          <p:cNvPr id="4" name="灯片编号占位符 3"/>
          <p:cNvSpPr>
            <a:spLocks noGrp="1"/>
          </p:cNvSpPr>
          <p:nvPr>
            <p:ph type="sldNum" sz="quarter" idx="10"/>
          </p:nvPr>
        </p:nvSpPr>
        <p:spPr/>
        <p:txBody>
          <a:bodyPr/>
          <a:lstStyle/>
          <a:p>
            <a:fld id="{3E5940FB-EDE9-4FF6-B44C-428FF335B7E4}" type="slidenum">
              <a:rPr lang="zh-CN" altLang="en-US" smtClean="0"/>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E5940FB-EDE9-4FF6-B44C-428FF335B7E4}"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mn-lt"/>
                <a:ea typeface="+mn-ea"/>
                <a:cs typeface="+mn-cs"/>
              </a:rPr>
              <a:t>The laser transition is not of a single energy, but rather a band of energies (and corresponding photon frequencies). Depending on the gain spectral, more than one mode can be amplified. Hence, many laser frequencies can be presented on the output - a multimode laser. </a:t>
            </a:r>
          </a:p>
          <a:p>
            <a:r>
              <a:rPr lang="en-US" altLang="zh-CN" sz="1200" kern="1200" baseline="0" dirty="0" smtClean="0">
                <a:solidFill>
                  <a:schemeClr val="tx1"/>
                </a:solidFill>
                <a:latin typeface="+mn-lt"/>
                <a:ea typeface="+mn-ea"/>
                <a:cs typeface="+mn-cs"/>
              </a:rPr>
              <a:t>Figure </a:t>
            </a:r>
            <a:endParaRPr lang="zh-CN" altLang="en-US" dirty="0"/>
          </a:p>
        </p:txBody>
      </p:sp>
      <p:sp>
        <p:nvSpPr>
          <p:cNvPr id="4" name="灯片编号占位符 3"/>
          <p:cNvSpPr>
            <a:spLocks noGrp="1"/>
          </p:cNvSpPr>
          <p:nvPr>
            <p:ph type="sldNum" sz="quarter" idx="10"/>
          </p:nvPr>
        </p:nvSpPr>
        <p:spPr/>
        <p:txBody>
          <a:bodyPr/>
          <a:lstStyle/>
          <a:p>
            <a:fld id="{3E5940FB-EDE9-4FF6-B44C-428FF335B7E4}"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mn-lt"/>
                <a:ea typeface="+mn-ea"/>
                <a:cs typeface="+mn-cs"/>
              </a:rPr>
              <a:t>Such an</a:t>
            </a:r>
          </a:p>
          <a:p>
            <a:r>
              <a:rPr lang="en-US" altLang="zh-CN" sz="1200" kern="1200" baseline="0" dirty="0" smtClean="0">
                <a:solidFill>
                  <a:schemeClr val="tx1"/>
                </a:solidFill>
                <a:latin typeface="+mn-lt"/>
                <a:ea typeface="+mn-ea"/>
                <a:cs typeface="+mn-cs"/>
              </a:rPr>
              <a:t>absorber introduces some loss to the </a:t>
            </a:r>
            <a:r>
              <a:rPr lang="en-US" altLang="zh-CN" sz="1200" kern="1200" baseline="0" dirty="0" err="1" smtClean="0">
                <a:solidFill>
                  <a:schemeClr val="tx1"/>
                </a:solidFill>
                <a:latin typeface="+mn-lt"/>
                <a:ea typeface="+mn-ea"/>
                <a:cs typeface="+mn-cs"/>
              </a:rPr>
              <a:t>intracavity</a:t>
            </a:r>
            <a:r>
              <a:rPr lang="en-US" altLang="zh-CN" sz="1200" kern="1200" baseline="0" dirty="0" smtClean="0">
                <a:solidFill>
                  <a:schemeClr val="tx1"/>
                </a:solidFill>
                <a:latin typeface="+mn-lt"/>
                <a:ea typeface="+mn-ea"/>
                <a:cs typeface="+mn-cs"/>
              </a:rPr>
              <a:t> laser radiation, which</a:t>
            </a:r>
          </a:p>
          <a:p>
            <a:r>
              <a:rPr lang="en-US" altLang="zh-CN" sz="1200" kern="1200" baseline="0" dirty="0" smtClean="0">
                <a:solidFill>
                  <a:schemeClr val="tx1"/>
                </a:solidFill>
                <a:latin typeface="+mn-lt"/>
                <a:ea typeface="+mn-ea"/>
                <a:cs typeface="+mn-cs"/>
              </a:rPr>
              <a:t>is relatively large for low intensities but significantly smaller for a short</a:t>
            </a:r>
          </a:p>
          <a:p>
            <a:r>
              <a:rPr lang="en-US" altLang="zh-CN" sz="1200" kern="1200" baseline="0" dirty="0" smtClean="0">
                <a:solidFill>
                  <a:schemeClr val="tx1"/>
                </a:solidFill>
                <a:latin typeface="+mn-lt"/>
                <a:ea typeface="+mn-ea"/>
                <a:cs typeface="+mn-cs"/>
              </a:rPr>
              <a:t>pulse with high intensity.</a:t>
            </a:r>
            <a:endParaRPr lang="zh-CN" altLang="en-US" dirty="0"/>
          </a:p>
        </p:txBody>
      </p:sp>
      <p:sp>
        <p:nvSpPr>
          <p:cNvPr id="4" name="灯片编号占位符 3"/>
          <p:cNvSpPr>
            <a:spLocks noGrp="1"/>
          </p:cNvSpPr>
          <p:nvPr>
            <p:ph type="sldNum" sz="quarter" idx="10"/>
          </p:nvPr>
        </p:nvSpPr>
        <p:spPr/>
        <p:txBody>
          <a:bodyPr/>
          <a:lstStyle/>
          <a:p>
            <a:fld id="{3E5940FB-EDE9-4FF6-B44C-428FF335B7E4}"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mn-lt"/>
                <a:ea typeface="+mn-ea"/>
                <a:cs typeface="+mn-cs"/>
              </a:rPr>
              <a:t>but if the process under study involves structural change, one only receives very indirect tidings.</a:t>
            </a:r>
            <a:endParaRPr lang="zh-CN" altLang="en-US" dirty="0"/>
          </a:p>
        </p:txBody>
      </p:sp>
      <p:sp>
        <p:nvSpPr>
          <p:cNvPr id="4" name="灯片编号占位符 3"/>
          <p:cNvSpPr>
            <a:spLocks noGrp="1"/>
          </p:cNvSpPr>
          <p:nvPr>
            <p:ph type="sldNum" sz="quarter" idx="10"/>
          </p:nvPr>
        </p:nvSpPr>
        <p:spPr/>
        <p:txBody>
          <a:bodyPr/>
          <a:lstStyle/>
          <a:p>
            <a:fld id="{3E5940FB-EDE9-4FF6-B44C-428FF335B7E4}"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mn-lt"/>
                <a:ea typeface="+mn-ea"/>
                <a:cs typeface="+mn-cs"/>
              </a:rPr>
              <a:t>Like a lightning-quick strobe light, LCLS will take freeze-frame snapshots—essentially x-ray motion pictures—of phenomena no other machine or eye can see. This is the astonishingly small realm of molecules and atoms, where everything hums, vibrates, and changes states and locations in quadrillionths of a second.</a:t>
            </a:r>
            <a:endParaRPr lang="zh-CN" altLang="en-US" dirty="0"/>
          </a:p>
        </p:txBody>
      </p:sp>
      <p:sp>
        <p:nvSpPr>
          <p:cNvPr id="4" name="灯片编号占位符 3"/>
          <p:cNvSpPr>
            <a:spLocks noGrp="1"/>
          </p:cNvSpPr>
          <p:nvPr>
            <p:ph type="sldNum" sz="quarter" idx="10"/>
          </p:nvPr>
        </p:nvSpPr>
        <p:spPr/>
        <p:txBody>
          <a:bodyPr/>
          <a:lstStyle/>
          <a:p>
            <a:fld id="{3E5940FB-EDE9-4FF6-B44C-428FF335B7E4}" type="slidenum">
              <a:rPr lang="zh-CN" altLang="en-US" smtClean="0"/>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mn-lt"/>
                <a:ea typeface="+mn-ea"/>
                <a:cs typeface="+mn-cs"/>
              </a:rPr>
              <a:t>(C) Scanning electron</a:t>
            </a:r>
          </a:p>
          <a:p>
            <a:r>
              <a:rPr lang="en-US" altLang="zh-CN" sz="1200" kern="1200" baseline="0" dirty="0" smtClean="0">
                <a:solidFill>
                  <a:schemeClr val="tx1"/>
                </a:solidFill>
                <a:latin typeface="+mn-lt"/>
                <a:ea typeface="+mn-ea"/>
                <a:cs typeface="+mn-cs"/>
              </a:rPr>
              <a:t>microscope image of the test object, which was fabricated by ion-beam milling a 20-nm-thick silicon</a:t>
            </a:r>
          </a:p>
          <a:p>
            <a:r>
              <a:rPr lang="en-US" altLang="zh-CN" sz="1200" kern="1200" baseline="0" dirty="0" smtClean="0">
                <a:solidFill>
                  <a:schemeClr val="tx1"/>
                </a:solidFill>
                <a:latin typeface="+mn-lt"/>
                <a:ea typeface="+mn-ea"/>
                <a:cs typeface="+mn-cs"/>
              </a:rPr>
              <a:t>nitride membrane. The scale bar denotes 1 mm. (D) The image reconstructed from the single-shot</a:t>
            </a:r>
          </a:p>
          <a:p>
            <a:r>
              <a:rPr lang="en-US" altLang="zh-CN" sz="1200" kern="1200" baseline="0" dirty="0" smtClean="0">
                <a:solidFill>
                  <a:schemeClr val="tx1"/>
                </a:solidFill>
                <a:latin typeface="+mn-lt"/>
                <a:ea typeface="+mn-ea"/>
                <a:cs typeface="+mn-cs"/>
              </a:rPr>
              <a:t>diffraction pattern shown in (A)</a:t>
            </a:r>
            <a:endParaRPr lang="zh-CN" altLang="en-US" dirty="0"/>
          </a:p>
        </p:txBody>
      </p:sp>
      <p:sp>
        <p:nvSpPr>
          <p:cNvPr id="4" name="灯片编号占位符 3"/>
          <p:cNvSpPr>
            <a:spLocks noGrp="1"/>
          </p:cNvSpPr>
          <p:nvPr>
            <p:ph type="sldNum" sz="quarter" idx="10"/>
          </p:nvPr>
        </p:nvSpPr>
        <p:spPr/>
        <p:txBody>
          <a:bodyPr/>
          <a:lstStyle/>
          <a:p>
            <a:fld id="{3E5940FB-EDE9-4FF6-B44C-428FF335B7E4}"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2"/>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173157"/>
            <a:ext cx="7772400" cy="1470025"/>
          </a:xfrm>
        </p:spPr>
        <p:txBody>
          <a:bodyPr anchor="b"/>
          <a:lstStyle>
            <a:lvl1pPr algn="l">
              <a:defRPr sz="4800"/>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145BA9EA-A723-470C-A5B8-31DFF4D02BCC}" type="datetimeFigureOut">
              <a:rPr lang="zh-CN" altLang="en-US" smtClean="0"/>
              <a:t>2009/4/22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589A39-E21C-443F-B2EE-47EEAE53F269}"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145BA9EA-A723-470C-A5B8-31DFF4D02BCC}" type="datetimeFigureOut">
              <a:rPr lang="zh-CN" altLang="en-US" smtClean="0"/>
              <a:t>2009/4/22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589A39-E21C-443F-B2EE-47EEAE53F26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43768" y="274639"/>
            <a:ext cx="1543032"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9"/>
            <a:ext cx="661513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145BA9EA-A723-470C-A5B8-31DFF4D02BCC}" type="datetimeFigureOut">
              <a:rPr lang="zh-CN" altLang="en-US" smtClean="0"/>
              <a:t>2009/4/22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589A39-E21C-443F-B2EE-47EEAE53F26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145BA9EA-A723-470C-A5B8-31DFF4D02BCC}" type="datetimeFigureOut">
              <a:rPr lang="zh-CN" altLang="en-US" smtClean="0"/>
              <a:t>2009/4/22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589A39-E21C-443F-B2EE-47EEAE53F26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2924181"/>
            <a:ext cx="7772400" cy="1362075"/>
          </a:xfrm>
        </p:spPr>
        <p:txBody>
          <a:bodyPr anchor="t"/>
          <a:lstStyle>
            <a:lvl1pPr algn="l">
              <a:defRPr sz="44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145BA9EA-A723-470C-A5B8-31DFF4D02BCC}" type="datetimeFigureOut">
              <a:rPr lang="zh-CN" altLang="en-US" smtClean="0"/>
              <a:t>2009/4/22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589A39-E21C-443F-B2EE-47EEAE53F269}"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145BA9EA-A723-470C-A5B8-31DFF4D02BCC}" type="datetimeFigureOut">
              <a:rPr lang="zh-CN" altLang="en-US" smtClean="0"/>
              <a:t>2009/4/22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5589A39-E21C-443F-B2EE-47EEAE53F26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145BA9EA-A723-470C-A5B8-31DFF4D02BCC}" type="datetimeFigureOut">
              <a:rPr lang="zh-CN" altLang="en-US" smtClean="0"/>
              <a:t>2009/4/22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89A39-E21C-443F-B2EE-47EEAE53F26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145BA9EA-A723-470C-A5B8-31DFF4D02BCC}" type="datetimeFigureOut">
              <a:rPr lang="zh-CN" altLang="en-US" smtClean="0"/>
              <a:t>2009/4/22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5589A39-E21C-443F-B2EE-47EEAE53F26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45BA9EA-A723-470C-A5B8-31DFF4D02BCC}" type="datetimeFigureOut">
              <a:rPr lang="zh-CN" altLang="en-US" smtClean="0"/>
              <a:t>2009/4/22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5589A39-E21C-443F-B2EE-47EEAE53F26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145BA9EA-A723-470C-A5B8-31DFF4D02BCC}" type="datetimeFigureOut">
              <a:rPr lang="zh-CN" altLang="en-US" smtClean="0"/>
              <a:t>2009/4/22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5589A39-E21C-443F-B2EE-47EEAE53F269}" type="slidenum">
              <a:rPr lang="zh-CN" altLang="en-US" smtClean="0"/>
              <a:t>‹#›</a:t>
            </a:fld>
            <a:endParaRPr lang="zh-CN" altLang="en-US"/>
          </a:p>
        </p:txBody>
      </p:sp>
      <p:sp>
        <p:nvSpPr>
          <p:cNvPr id="2" name="标题 1"/>
          <p:cNvSpPr>
            <a:spLocks noGrp="1"/>
          </p:cNvSpPr>
          <p:nvPr>
            <p:ph type="title"/>
          </p:nvPr>
        </p:nvSpPr>
        <p:spPr>
          <a:xfrm>
            <a:off x="457205" y="285728"/>
            <a:ext cx="8230993" cy="696626"/>
          </a:xfrm>
        </p:spPr>
        <p:txBody>
          <a:bodyPr anchor="ctr"/>
          <a:lstStyle>
            <a:lvl1pPr algn="ctr">
              <a:defRPr sz="3600" b="0"/>
            </a:lvl1pPr>
          </a:lstStyle>
          <a:p>
            <a:r>
              <a:rPr kumimoji="0" lang="zh-CN" altLang="en-US" smtClean="0"/>
              <a:t>单击此处编辑母版标题样式</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001024" y="642918"/>
            <a:ext cx="785818" cy="4572032"/>
          </a:xfrm>
        </p:spPr>
        <p:txBody>
          <a:bodyPr vert="eaVert"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145BA9EA-A723-470C-A5B8-31DFF4D02BCC}" type="datetimeFigureOut">
              <a:rPr lang="zh-CN" altLang="en-US" smtClean="0"/>
              <a:t>2009/4/22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5589A39-E21C-443F-B2EE-47EEAE53F26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图片 7"/>
          <p:cNvPicPr>
            <a:picLocks noChangeAspect="1"/>
          </p:cNvPicPr>
          <p:nvPr/>
        </p:nvPicPr>
        <p:blipFill>
          <a:blip r:embed="rId13">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图片 8"/>
          <p:cNvPicPr>
            <a:picLocks noChangeAspect="1"/>
          </p:cNvPicPr>
          <p:nvPr/>
        </p:nvPicPr>
        <p:blipFill>
          <a:blip r:embed="rId14">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145BA9EA-A723-470C-A5B8-31DFF4D02BCC}" type="datetimeFigureOut">
              <a:rPr lang="zh-CN" altLang="en-US" smtClean="0"/>
              <a:t>2009/4/22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75589A39-E21C-443F-B2EE-47EEAE53F26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42910" y="1000108"/>
            <a:ext cx="7772400" cy="1470025"/>
          </a:xfrm>
        </p:spPr>
        <p:txBody>
          <a:bodyPr/>
          <a:lstStyle/>
          <a:p>
            <a:pPr algn="ctr"/>
            <a:r>
              <a:rPr lang="en-US" altLang="zh-CN" dirty="0" smtClean="0"/>
              <a:t>Ultrafast Experiments</a:t>
            </a:r>
            <a:endParaRPr lang="zh-CN" altLang="en-US" dirty="0"/>
          </a:p>
        </p:txBody>
      </p:sp>
      <p:sp>
        <p:nvSpPr>
          <p:cNvPr id="3" name="副标题 2"/>
          <p:cNvSpPr>
            <a:spLocks noGrp="1"/>
          </p:cNvSpPr>
          <p:nvPr>
            <p:ph type="subTitle" idx="1"/>
          </p:nvPr>
        </p:nvSpPr>
        <p:spPr>
          <a:xfrm>
            <a:off x="1357290" y="3214686"/>
            <a:ext cx="6400800" cy="2000264"/>
          </a:xfrm>
        </p:spPr>
        <p:txBody>
          <a:bodyPr>
            <a:normAutofit fontScale="55000" lnSpcReduction="20000"/>
          </a:bodyPr>
          <a:lstStyle/>
          <a:p>
            <a:pPr algn="ctr">
              <a:defRPr/>
            </a:pPr>
            <a:r>
              <a:rPr lang="en-US" altLang="zh-CN" dirty="0" err="1">
                <a:solidFill>
                  <a:schemeClr val="tx1"/>
                </a:solidFill>
              </a:rPr>
              <a:t>Hao</a:t>
            </a:r>
            <a:r>
              <a:rPr lang="en-US" altLang="zh-CN" dirty="0">
                <a:solidFill>
                  <a:schemeClr val="tx1"/>
                </a:solidFill>
              </a:rPr>
              <a:t> </a:t>
            </a:r>
            <a:r>
              <a:rPr lang="en-US" altLang="zh-CN" dirty="0" err="1">
                <a:solidFill>
                  <a:schemeClr val="tx1"/>
                </a:solidFill>
              </a:rPr>
              <a:t>Hu</a:t>
            </a:r>
            <a:endParaRPr lang="en-US" altLang="zh-CN" dirty="0">
              <a:solidFill>
                <a:schemeClr val="tx1"/>
              </a:solidFill>
            </a:endParaRPr>
          </a:p>
          <a:p>
            <a:pPr algn="ctr">
              <a:defRPr/>
            </a:pPr>
            <a:endParaRPr lang="en-US" altLang="zh-CN" dirty="0">
              <a:solidFill>
                <a:schemeClr val="tx1"/>
              </a:solidFill>
            </a:endParaRPr>
          </a:p>
          <a:p>
            <a:pPr algn="ctr">
              <a:defRPr/>
            </a:pPr>
            <a:r>
              <a:rPr lang="en-US" i="1" dirty="0"/>
              <a:t>The University of Tennessee Department of Physics and Astronomy,</a:t>
            </a:r>
            <a:endParaRPr lang="zh-CN" altLang="en-US" dirty="0"/>
          </a:p>
          <a:p>
            <a:pPr algn="ctr">
              <a:defRPr/>
            </a:pPr>
            <a:r>
              <a:rPr lang="en-US" i="1" dirty="0"/>
              <a:t>Knoxville</a:t>
            </a:r>
          </a:p>
          <a:p>
            <a:pPr algn="ctr">
              <a:defRPr/>
            </a:pPr>
            <a:r>
              <a:rPr lang="en-US" i="1" dirty="0"/>
              <a:t>Course: Advanced Solid State Physics II (Spring 2009)</a:t>
            </a:r>
            <a:endParaRPr lang="zh-CN" altLang="en-US" dirty="0"/>
          </a:p>
          <a:p>
            <a:pPr algn="ctr">
              <a:defRPr/>
            </a:pPr>
            <a:r>
              <a:rPr lang="en-US" i="1" dirty="0"/>
              <a:t>Instructor: </a:t>
            </a:r>
            <a:r>
              <a:rPr lang="en-US" i="1" dirty="0" err="1"/>
              <a:t>Elbio</a:t>
            </a:r>
            <a:r>
              <a:rPr lang="en-US" i="1" dirty="0"/>
              <a:t> </a:t>
            </a:r>
            <a:r>
              <a:rPr lang="en-US" i="1" dirty="0" err="1"/>
              <a:t>Dagotto</a:t>
            </a:r>
            <a:endParaRPr lang="zh-CN" altLang="en-US" dirty="0"/>
          </a:p>
          <a:p>
            <a:pPr algn="ctr">
              <a:defRPr/>
            </a:pPr>
            <a:r>
              <a:rPr lang="en-US" dirty="0"/>
              <a:t>(Dated: </a:t>
            </a:r>
            <a:r>
              <a:rPr lang="en-US" dirty="0" smtClean="0"/>
              <a:t>April 23, </a:t>
            </a:r>
            <a:r>
              <a:rPr lang="en-US" dirty="0"/>
              <a:t>2009)</a:t>
            </a:r>
          </a:p>
          <a:p>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214282" y="142852"/>
            <a:ext cx="5405451" cy="4936727"/>
          </a:xfrm>
          <a:prstGeom prst="rect">
            <a:avLst/>
          </a:prstGeom>
          <a:noFill/>
          <a:ln w="9525">
            <a:noFill/>
            <a:miter lim="800000"/>
            <a:headEnd/>
            <a:tailEnd/>
          </a:ln>
          <a:effectLst/>
        </p:spPr>
      </p:pic>
      <p:sp>
        <p:nvSpPr>
          <p:cNvPr id="5" name="TextBox 4"/>
          <p:cNvSpPr txBox="1"/>
          <p:nvPr/>
        </p:nvSpPr>
        <p:spPr>
          <a:xfrm>
            <a:off x="214282" y="5214950"/>
            <a:ext cx="7786742" cy="1600438"/>
          </a:xfrm>
          <a:prstGeom prst="rect">
            <a:avLst/>
          </a:prstGeom>
          <a:noFill/>
        </p:spPr>
        <p:txBody>
          <a:bodyPr wrap="square" rtlCol="0">
            <a:spAutoFit/>
          </a:bodyPr>
          <a:lstStyle/>
          <a:p>
            <a:r>
              <a:rPr lang="en-US" altLang="zh-CN" sz="1600" dirty="0"/>
              <a:t>(A) Diffraction pattern recorded with a single FEL pulse from a test object placed in the </a:t>
            </a:r>
            <a:r>
              <a:rPr lang="en-US" altLang="zh-CN" sz="1600" dirty="0" smtClean="0"/>
              <a:t>20-mm focus </a:t>
            </a:r>
            <a:r>
              <a:rPr lang="en-US" altLang="zh-CN" sz="1600" dirty="0"/>
              <a:t>of the beam </a:t>
            </a:r>
            <a:r>
              <a:rPr lang="en-US" altLang="zh-CN" sz="1600" dirty="0" smtClean="0"/>
              <a:t>. </a:t>
            </a:r>
            <a:r>
              <a:rPr lang="en-US" altLang="zh-CN" sz="1600" dirty="0"/>
              <a:t>(B) The diffraction pattern recorded with a second FEL pulse selected with a </a:t>
            </a:r>
            <a:r>
              <a:rPr lang="en-US" altLang="zh-CN" sz="1600" dirty="0" smtClean="0"/>
              <a:t>fast shutter</a:t>
            </a:r>
            <a:r>
              <a:rPr lang="en-US" altLang="zh-CN" sz="1600" dirty="0"/>
              <a:t>, showing diffraction from the hole in the sample created by the first pulse</a:t>
            </a:r>
            <a:r>
              <a:rPr lang="en-US" altLang="zh-CN" sz="1600" dirty="0" smtClean="0"/>
              <a:t>. </a:t>
            </a:r>
            <a:r>
              <a:rPr lang="en-US" altLang="zh-CN" sz="1600" dirty="0"/>
              <a:t>(C) </a:t>
            </a:r>
            <a:r>
              <a:rPr lang="en-US" altLang="zh-CN" sz="1600" dirty="0" smtClean="0"/>
              <a:t>SEM image </a:t>
            </a:r>
            <a:r>
              <a:rPr lang="en-US" altLang="zh-CN" sz="1600" dirty="0"/>
              <a:t>of the test object</a:t>
            </a:r>
            <a:r>
              <a:rPr lang="en-US" altLang="zh-CN" sz="1600" dirty="0" smtClean="0"/>
              <a:t> </a:t>
            </a:r>
            <a:r>
              <a:rPr lang="en-US" altLang="zh-CN" sz="1600" dirty="0"/>
              <a:t>(D) The image reconstructed from the </a:t>
            </a:r>
            <a:r>
              <a:rPr lang="en-US" altLang="zh-CN" sz="1600" dirty="0" smtClean="0"/>
              <a:t>single-shot diffraction </a:t>
            </a:r>
            <a:r>
              <a:rPr lang="en-US" altLang="zh-CN" sz="1600" dirty="0"/>
              <a:t>pattern shown in (A)</a:t>
            </a:r>
            <a:endParaRPr lang="zh-CN" altLang="en-US" sz="1600" dirty="0" smtClean="0"/>
          </a:p>
          <a:p>
            <a:endParaRPr lang="zh-CN" altLang="en-US" dirty="0"/>
          </a:p>
        </p:txBody>
      </p:sp>
      <p:sp>
        <p:nvSpPr>
          <p:cNvPr id="6" name="TextBox 5"/>
          <p:cNvSpPr txBox="1"/>
          <p:nvPr/>
        </p:nvSpPr>
        <p:spPr>
          <a:xfrm>
            <a:off x="5786446" y="357166"/>
            <a:ext cx="3143272" cy="4801314"/>
          </a:xfrm>
          <a:prstGeom prst="rect">
            <a:avLst/>
          </a:prstGeom>
          <a:noFill/>
        </p:spPr>
        <p:txBody>
          <a:bodyPr wrap="square" rtlCol="0">
            <a:spAutoFit/>
          </a:bodyPr>
          <a:lstStyle/>
          <a:p>
            <a:r>
              <a:rPr lang="en-US" altLang="zh-CN" dirty="0"/>
              <a:t>Radiation damage limits the highest resolution</a:t>
            </a:r>
          </a:p>
          <a:p>
            <a:r>
              <a:rPr lang="en-US" altLang="zh-CN" dirty="0"/>
              <a:t>achievable with coherent diffractive imaging</a:t>
            </a:r>
            <a:r>
              <a:rPr lang="en-US" altLang="zh-CN" dirty="0" smtClean="0"/>
              <a:t>.</a:t>
            </a:r>
          </a:p>
          <a:p>
            <a:endParaRPr lang="en-US" altLang="zh-CN" dirty="0" smtClean="0"/>
          </a:p>
          <a:p>
            <a:r>
              <a:rPr lang="en-US" altLang="zh-CN" dirty="0" smtClean="0"/>
              <a:t>So people developed the “flash” imaging technique(</a:t>
            </a:r>
            <a:r>
              <a:rPr lang="en-US" altLang="zh-CN" dirty="0"/>
              <a:t>single-pulse </a:t>
            </a:r>
            <a:r>
              <a:rPr lang="en-US" altLang="zh-CN" dirty="0" smtClean="0"/>
              <a:t>image).</a:t>
            </a:r>
          </a:p>
          <a:p>
            <a:endParaRPr lang="en-US" altLang="zh-CN" dirty="0"/>
          </a:p>
          <a:p>
            <a:r>
              <a:rPr lang="en-US" altLang="zh-CN" dirty="0" smtClean="0"/>
              <a:t>From Fig A and B, it demonstrates that </a:t>
            </a:r>
            <a:r>
              <a:rPr lang="en-US" altLang="zh-CN" dirty="0"/>
              <a:t>an interpretable coherent diffraction </a:t>
            </a:r>
            <a:r>
              <a:rPr lang="en-US" altLang="zh-CN" dirty="0" smtClean="0"/>
              <a:t>pattern with </a:t>
            </a:r>
            <a:r>
              <a:rPr lang="en-US" altLang="zh-CN" dirty="0"/>
              <a:t>excellent signal to noise can be </a:t>
            </a:r>
            <a:r>
              <a:rPr lang="en-US" altLang="zh-CN" dirty="0" smtClean="0"/>
              <a:t>collected from </a:t>
            </a:r>
            <a:r>
              <a:rPr lang="en-US" altLang="zh-CN" dirty="0"/>
              <a:t>a small isolated object in a single FEL</a:t>
            </a:r>
          </a:p>
          <a:p>
            <a:r>
              <a:rPr lang="en-US" altLang="zh-CN" dirty="0"/>
              <a:t>pulse.</a:t>
            </a:r>
            <a:endParaRPr lang="zh-CN" altLang="en-US" dirty="0"/>
          </a:p>
        </p:txBody>
      </p:sp>
      <p:sp>
        <p:nvSpPr>
          <p:cNvPr id="7" name="TextBox 6"/>
          <p:cNvSpPr txBox="1"/>
          <p:nvPr/>
        </p:nvSpPr>
        <p:spPr>
          <a:xfrm>
            <a:off x="142844" y="6572272"/>
            <a:ext cx="8358246" cy="369332"/>
          </a:xfrm>
          <a:prstGeom prst="rect">
            <a:avLst/>
          </a:prstGeom>
          <a:noFill/>
        </p:spPr>
        <p:txBody>
          <a:bodyPr wrap="square" rtlCol="0">
            <a:spAutoFit/>
          </a:bodyPr>
          <a:lstStyle/>
          <a:p>
            <a:r>
              <a:rPr lang="da-DK" altLang="zh-CN" dirty="0"/>
              <a:t>K. J. Gaffney, </a:t>
            </a:r>
            <a:r>
              <a:rPr lang="da-DK" altLang="zh-CN" i="1" dirty="0"/>
              <a:t>et al</a:t>
            </a:r>
            <a:r>
              <a:rPr lang="da-DK" altLang="zh-CN" i="1" dirty="0" smtClean="0"/>
              <a:t>. </a:t>
            </a:r>
            <a:r>
              <a:rPr lang="en-US" altLang="zh-CN" i="1" dirty="0"/>
              <a:t>Science 316, 1444 (2007)</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smtClean="0"/>
              <a:t>Summary</a:t>
            </a:r>
            <a:endParaRPr lang="zh-CN" altLang="en-US" dirty="0"/>
          </a:p>
        </p:txBody>
      </p:sp>
      <p:sp>
        <p:nvSpPr>
          <p:cNvPr id="3" name="内容占位符 2"/>
          <p:cNvSpPr>
            <a:spLocks noGrp="1"/>
          </p:cNvSpPr>
          <p:nvPr>
            <p:ph idx="1"/>
          </p:nvPr>
        </p:nvSpPr>
        <p:spPr/>
        <p:txBody>
          <a:bodyPr>
            <a:normAutofit/>
          </a:bodyPr>
          <a:lstStyle/>
          <a:p>
            <a:r>
              <a:rPr lang="en-US" altLang="zh-CN" sz="2800" dirty="0" smtClean="0"/>
              <a:t>The progress in ultrafast </a:t>
            </a:r>
            <a:r>
              <a:rPr lang="en-US" altLang="zh-CN" sz="2800" dirty="0" smtClean="0"/>
              <a:t>lasers and X-rays imaging during </a:t>
            </a:r>
            <a:r>
              <a:rPr lang="en-US" altLang="zh-CN" sz="2800" dirty="0" smtClean="0"/>
              <a:t>the past </a:t>
            </a:r>
            <a:r>
              <a:rPr lang="en-US" altLang="zh-CN" sz="2800" dirty="0" smtClean="0"/>
              <a:t>decade has </a:t>
            </a:r>
            <a:r>
              <a:rPr lang="en-US" altLang="zh-CN" sz="2800" dirty="0" smtClean="0"/>
              <a:t>been simply amazing</a:t>
            </a:r>
            <a:r>
              <a:rPr lang="en-US" altLang="zh-CN" sz="2800" dirty="0" smtClean="0"/>
              <a:t>. </a:t>
            </a:r>
            <a:r>
              <a:rPr lang="en-US" altLang="zh-CN" sz="2800" dirty="0" smtClean="0"/>
              <a:t>The continued development of </a:t>
            </a:r>
            <a:r>
              <a:rPr lang="en-US" altLang="zh-CN" sz="2800" dirty="0" smtClean="0"/>
              <a:t>these ultrafast</a:t>
            </a:r>
            <a:endParaRPr lang="en-US" altLang="zh-CN" sz="2800" dirty="0" smtClean="0"/>
          </a:p>
          <a:p>
            <a:pPr>
              <a:buNone/>
            </a:pPr>
            <a:r>
              <a:rPr lang="en-US" altLang="zh-CN" sz="2800" dirty="0" smtClean="0"/>
              <a:t>     techniques, </a:t>
            </a:r>
            <a:r>
              <a:rPr lang="en-US" altLang="zh-CN" sz="2800" dirty="0" smtClean="0"/>
              <a:t>and </a:t>
            </a:r>
            <a:r>
              <a:rPr lang="en-US" altLang="zh-CN" sz="2800" dirty="0" smtClean="0"/>
              <a:t>their </a:t>
            </a:r>
            <a:r>
              <a:rPr lang="en-US" altLang="zh-CN" sz="2800" dirty="0" smtClean="0"/>
              <a:t>impact on </a:t>
            </a:r>
            <a:r>
              <a:rPr lang="en-US" altLang="zh-CN" sz="2800" dirty="0" smtClean="0"/>
              <a:t>our understanding </a:t>
            </a:r>
            <a:r>
              <a:rPr lang="en-US" altLang="zh-CN" sz="2800" dirty="0" smtClean="0"/>
              <a:t>of the basic interactions </a:t>
            </a:r>
            <a:r>
              <a:rPr lang="en-US" altLang="zh-CN" sz="2800" dirty="0" smtClean="0"/>
              <a:t>that determine </a:t>
            </a:r>
            <a:r>
              <a:rPr lang="en-US" altLang="zh-CN" sz="2800" dirty="0" smtClean="0"/>
              <a:t>functions in many areas </a:t>
            </a:r>
            <a:r>
              <a:rPr lang="en-US" altLang="zh-CN" sz="2800" dirty="0" smtClean="0"/>
              <a:t>from biology </a:t>
            </a:r>
            <a:r>
              <a:rPr lang="en-US" altLang="zh-CN" sz="2800" dirty="0" smtClean="0"/>
              <a:t>to superconductivity, will be </a:t>
            </a:r>
            <a:r>
              <a:rPr lang="en-US" altLang="zh-CN" sz="2800" dirty="0" smtClean="0"/>
              <a:t>driven by </a:t>
            </a:r>
            <a:r>
              <a:rPr lang="en-US" altLang="zh-CN" sz="2800" dirty="0" smtClean="0"/>
              <a:t>those developments.</a:t>
            </a:r>
            <a:endParaRPr lang="zh-CN" alt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smtClean="0"/>
              <a:t>Reference</a:t>
            </a:r>
            <a:endParaRPr lang="zh-CN" altLang="en-US" dirty="0"/>
          </a:p>
        </p:txBody>
      </p:sp>
      <p:sp>
        <p:nvSpPr>
          <p:cNvPr id="3" name="内容占位符 2"/>
          <p:cNvSpPr>
            <a:spLocks noGrp="1"/>
          </p:cNvSpPr>
          <p:nvPr>
            <p:ph idx="1"/>
          </p:nvPr>
        </p:nvSpPr>
        <p:spPr/>
        <p:txBody>
          <a:bodyPr/>
          <a:lstStyle/>
          <a:p>
            <a:r>
              <a:rPr lang="en-US" altLang="zh-CN" sz="2000" dirty="0" smtClean="0"/>
              <a:t>Recent </a:t>
            </a:r>
            <a:r>
              <a:rPr lang="en-US" altLang="zh-CN" sz="2000" dirty="0" smtClean="0"/>
              <a:t>developments in </a:t>
            </a:r>
            <a:r>
              <a:rPr lang="en-US" altLang="zh-CN" sz="2000" dirty="0" smtClean="0"/>
              <a:t>compact ultrafast </a:t>
            </a:r>
            <a:r>
              <a:rPr lang="en-US" altLang="zh-CN" sz="2000" dirty="0" smtClean="0"/>
              <a:t>lasers, </a:t>
            </a:r>
            <a:r>
              <a:rPr lang="nl-NL" altLang="zh-CN" sz="2000" dirty="0" smtClean="0"/>
              <a:t>NATURE  </a:t>
            </a:r>
            <a:r>
              <a:rPr lang="nl-NL" altLang="zh-CN" sz="2000" dirty="0" smtClean="0"/>
              <a:t>VOL 424  14 AUGUST 2003</a:t>
            </a:r>
            <a:endParaRPr lang="zh-CN" altLang="en-US" sz="2000" dirty="0" smtClean="0"/>
          </a:p>
          <a:p>
            <a:r>
              <a:rPr lang="en-US" sz="2000" dirty="0" smtClean="0"/>
              <a:t>From nanosecond to </a:t>
            </a:r>
            <a:r>
              <a:rPr lang="en-US" sz="2000" dirty="0" err="1" smtClean="0"/>
              <a:t>femtosecond</a:t>
            </a:r>
            <a:r>
              <a:rPr lang="en-US" sz="2000" dirty="0" smtClean="0"/>
              <a:t> science, Rev. Mod. Phys. 71, S283 (1999)</a:t>
            </a:r>
            <a:endParaRPr lang="zh-CN" altLang="en-US" sz="2000" dirty="0" smtClean="0"/>
          </a:p>
          <a:p>
            <a:r>
              <a:rPr lang="en-US" altLang="zh-CN" sz="2000" dirty="0" smtClean="0"/>
              <a:t>Henry n. </a:t>
            </a:r>
            <a:r>
              <a:rPr lang="en-US" altLang="zh-CN" sz="2000" dirty="0" err="1" smtClean="0"/>
              <a:t>chapman</a:t>
            </a:r>
            <a:r>
              <a:rPr lang="en-US" altLang="zh-CN" sz="2000" dirty="0" smtClean="0"/>
              <a:t>, Nature </a:t>
            </a:r>
            <a:r>
              <a:rPr lang="en-US" altLang="zh-CN" sz="2000" dirty="0" smtClean="0"/>
              <a:t>materials </a:t>
            </a:r>
            <a:r>
              <a:rPr lang="en-US" altLang="zh-CN" sz="2000" dirty="0" smtClean="0"/>
              <a:t> </a:t>
            </a:r>
            <a:r>
              <a:rPr lang="en-US" altLang="zh-CN" sz="2000" dirty="0" smtClean="0"/>
              <a:t>VOL </a:t>
            </a:r>
            <a:r>
              <a:rPr lang="en-US" altLang="zh-CN" sz="2000" dirty="0" smtClean="0"/>
              <a:t>8 </a:t>
            </a:r>
            <a:r>
              <a:rPr lang="en-US" altLang="zh-CN" sz="2000" dirty="0" smtClean="0"/>
              <a:t>APRIL </a:t>
            </a:r>
            <a:r>
              <a:rPr lang="en-US" altLang="zh-CN" sz="2000" dirty="0" smtClean="0"/>
              <a:t>2009</a:t>
            </a:r>
          </a:p>
          <a:p>
            <a:r>
              <a:rPr lang="en-US" sz="2000" dirty="0" smtClean="0"/>
              <a:t>Ultrafast electron microscopy in materials science, biology, and chemistry, JOURNAL OF APPLIED PHYSICS 97, 111101 (2005</a:t>
            </a:r>
            <a:r>
              <a:rPr lang="en-US" sz="2000" dirty="0" smtClean="0"/>
              <a:t>)</a:t>
            </a:r>
          </a:p>
          <a:p>
            <a:r>
              <a:rPr lang="en-US" altLang="zh-CN" sz="2000" dirty="0" smtClean="0"/>
              <a:t>Http</a:t>
            </a:r>
            <a:r>
              <a:rPr lang="en-US" altLang="zh-CN" sz="2000" dirty="0" smtClean="0"/>
              <a:t>://</a:t>
            </a:r>
            <a:r>
              <a:rPr lang="en-US" altLang="zh-CN" sz="2000" dirty="0" smtClean="0"/>
              <a:t>en.wikipedia.org/wiki/Laser_construction</a:t>
            </a:r>
          </a:p>
          <a:p>
            <a:r>
              <a:rPr lang="en-US" altLang="zh-CN" sz="2000" dirty="0" smtClean="0"/>
              <a:t>Http</a:t>
            </a:r>
            <a:r>
              <a:rPr lang="en-US" altLang="zh-CN" sz="2000" dirty="0" smtClean="0"/>
              <a:t>://</a:t>
            </a:r>
            <a:r>
              <a:rPr lang="en-US" altLang="zh-CN" sz="2000" dirty="0" err="1" smtClean="0"/>
              <a:t>www‑ssrl.slac.stanford.edu</a:t>
            </a:r>
            <a:r>
              <a:rPr lang="en-US" altLang="zh-CN" sz="2000" dirty="0" smtClean="0"/>
              <a:t>/</a:t>
            </a:r>
            <a:r>
              <a:rPr lang="en-US" altLang="zh-CN" sz="2000" dirty="0" err="1" smtClean="0"/>
              <a:t>lcls</a:t>
            </a:r>
            <a:r>
              <a:rPr lang="en-US" altLang="zh-CN" sz="2000" smtClean="0"/>
              <a:t>/</a:t>
            </a:r>
            <a:endParaRPr lang="zh-CN" altLang="en-US" sz="2000" dirty="0" smtClean="0"/>
          </a:p>
          <a:p>
            <a:r>
              <a:rPr lang="da-DK" altLang="zh-CN" sz="2000" dirty="0" smtClean="0"/>
              <a:t>K. J. Gaffney, </a:t>
            </a:r>
            <a:r>
              <a:rPr lang="da-DK" altLang="zh-CN" sz="2000" i="1" dirty="0" smtClean="0"/>
              <a:t>et al. </a:t>
            </a:r>
            <a:r>
              <a:rPr lang="en-US" altLang="zh-CN" sz="2000" i="1" dirty="0" smtClean="0"/>
              <a:t>Science 316, 1444 (2007)</a:t>
            </a:r>
            <a:endParaRPr lang="zh-CN" altLang="en-US" sz="2000" dirty="0" smtClean="0"/>
          </a:p>
          <a:p>
            <a:endParaRPr lang="zh-CN" altLang="en-US" sz="2000" dirty="0" smtClean="0"/>
          </a:p>
          <a:p>
            <a:endParaRPr lang="zh-CN" alt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smtClean="0"/>
              <a:t>Outline</a:t>
            </a:r>
            <a:endParaRPr lang="zh-CN" altLang="en-US" dirty="0"/>
          </a:p>
        </p:txBody>
      </p:sp>
      <p:sp>
        <p:nvSpPr>
          <p:cNvPr id="3" name="内容占位符 2"/>
          <p:cNvSpPr>
            <a:spLocks noGrp="1"/>
          </p:cNvSpPr>
          <p:nvPr>
            <p:ph idx="1"/>
          </p:nvPr>
        </p:nvSpPr>
        <p:spPr/>
        <p:txBody>
          <a:bodyPr/>
          <a:lstStyle/>
          <a:p>
            <a:r>
              <a:rPr lang="en-US" altLang="zh-CN" dirty="0" smtClean="0"/>
              <a:t>Introductions</a:t>
            </a:r>
          </a:p>
          <a:p>
            <a:r>
              <a:rPr lang="en-US" altLang="zh-CN" dirty="0" smtClean="0"/>
              <a:t>Ultrafast lasers </a:t>
            </a:r>
          </a:p>
          <a:p>
            <a:r>
              <a:rPr lang="en-US" dirty="0" smtClean="0"/>
              <a:t>The </a:t>
            </a:r>
            <a:r>
              <a:rPr lang="en-US" dirty="0" err="1" smtClean="0"/>
              <a:t>Linac</a:t>
            </a:r>
            <a:r>
              <a:rPr lang="en-US" dirty="0" smtClean="0"/>
              <a:t> Coherent Light Source </a:t>
            </a:r>
            <a:r>
              <a:rPr lang="en-US" dirty="0" smtClean="0"/>
              <a:t>X-rays</a:t>
            </a:r>
          </a:p>
          <a:p>
            <a:r>
              <a:rPr lang="en-US" altLang="zh-CN" dirty="0" smtClean="0"/>
              <a:t>Applications</a:t>
            </a:r>
          </a:p>
          <a:p>
            <a:r>
              <a:rPr lang="en-US" altLang="zh-CN" dirty="0" smtClean="0"/>
              <a:t>Summary</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1.jpg"/>
          <p:cNvPicPr>
            <a:picLocks noChangeAspect="1"/>
          </p:cNvPicPr>
          <p:nvPr/>
        </p:nvPicPr>
        <p:blipFill>
          <a:blip r:embed="rId3"/>
          <a:stretch>
            <a:fillRect/>
          </a:stretch>
        </p:blipFill>
        <p:spPr>
          <a:xfrm>
            <a:off x="0" y="0"/>
            <a:ext cx="9144000" cy="6043188"/>
          </a:xfrm>
          <a:prstGeom prst="rect">
            <a:avLst/>
          </a:prstGeom>
        </p:spPr>
      </p:pic>
      <p:sp>
        <p:nvSpPr>
          <p:cNvPr id="9" name="TextBox 8"/>
          <p:cNvSpPr txBox="1"/>
          <p:nvPr/>
        </p:nvSpPr>
        <p:spPr>
          <a:xfrm>
            <a:off x="142844" y="6488668"/>
            <a:ext cx="8001024" cy="369332"/>
          </a:xfrm>
          <a:prstGeom prst="rect">
            <a:avLst/>
          </a:prstGeom>
          <a:noFill/>
        </p:spPr>
        <p:txBody>
          <a:bodyPr wrap="square" rtlCol="0">
            <a:spAutoFit/>
          </a:bodyPr>
          <a:lstStyle/>
          <a:p>
            <a:r>
              <a:rPr lang="en-US" altLang="zh-CN" dirty="0"/>
              <a:t>http://</a:t>
            </a:r>
            <a:r>
              <a:rPr lang="en-US" altLang="zh-CN" dirty="0" err="1"/>
              <a:t>www‑ssrl.slac.stanford.edu</a:t>
            </a:r>
            <a:r>
              <a:rPr lang="en-US" altLang="zh-CN" dirty="0"/>
              <a:t>/</a:t>
            </a:r>
            <a:r>
              <a:rPr lang="en-US" altLang="zh-CN" dirty="0" err="1"/>
              <a:t>lcls</a:t>
            </a:r>
            <a:r>
              <a:rPr lang="en-US" altLang="zh-CN" dirty="0"/>
              <a:t>/</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标注 15"/>
          <p:cNvSpPr/>
          <p:nvPr/>
        </p:nvSpPr>
        <p:spPr>
          <a:xfrm>
            <a:off x="2714612" y="3857628"/>
            <a:ext cx="2500330" cy="1571636"/>
          </a:xfrm>
          <a:prstGeom prst="wedgeRoundRectCallout">
            <a:avLst>
              <a:gd name="adj1" fmla="val 467"/>
              <a:gd name="adj2" fmla="val -101163"/>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a:t>Shank and </a:t>
            </a:r>
            <a:r>
              <a:rPr lang="en-US" sz="1400" dirty="0" err="1"/>
              <a:t>Ippen</a:t>
            </a:r>
            <a:r>
              <a:rPr lang="en-US" sz="1400" dirty="0"/>
              <a:t> (1974) with tunable broad-gain dye laser media in combination with a </a:t>
            </a:r>
            <a:r>
              <a:rPr lang="en-US" sz="1400" dirty="0" err="1"/>
              <a:t>saturable</a:t>
            </a:r>
            <a:r>
              <a:rPr lang="en-US" sz="1400" dirty="0"/>
              <a:t> dye </a:t>
            </a:r>
            <a:r>
              <a:rPr lang="en-US" sz="1400" dirty="0" smtClean="0"/>
              <a:t>absorber.</a:t>
            </a:r>
            <a:endParaRPr lang="zh-CN" altLang="en-US" sz="1400" dirty="0"/>
          </a:p>
        </p:txBody>
      </p:sp>
      <p:sp>
        <p:nvSpPr>
          <p:cNvPr id="5" name="右箭头 4"/>
          <p:cNvSpPr/>
          <p:nvPr/>
        </p:nvSpPr>
        <p:spPr>
          <a:xfrm>
            <a:off x="714348" y="2214554"/>
            <a:ext cx="7715304" cy="71438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a:stCxn id="5" idx="1"/>
            <a:endCxn id="5" idx="3"/>
          </p:cNvCxnSpPr>
          <p:nvPr/>
        </p:nvCxnSpPr>
        <p:spPr>
          <a:xfrm rot="10800000" flipH="1">
            <a:off x="714348" y="2571744"/>
            <a:ext cx="771530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rot="5400000">
            <a:off x="1500960" y="2643182"/>
            <a:ext cx="142082"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3714744" y="2643182"/>
            <a:ext cx="142876"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214414" y="2857496"/>
            <a:ext cx="785818"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rPr>
              <a:t>1966</a:t>
            </a:r>
            <a:r>
              <a:rPr lang="en-US" altLang="zh-CN" dirty="0" smtClean="0"/>
              <a:t>6</a:t>
            </a:r>
            <a:endParaRPr lang="zh-CN" altLang="en-US" dirty="0"/>
          </a:p>
        </p:txBody>
      </p:sp>
      <p:sp>
        <p:nvSpPr>
          <p:cNvPr id="17" name="TextBox 16"/>
          <p:cNvSpPr txBox="1"/>
          <p:nvPr/>
        </p:nvSpPr>
        <p:spPr>
          <a:xfrm>
            <a:off x="1357290" y="2143116"/>
            <a:ext cx="642942" cy="369332"/>
          </a:xfrm>
          <a:prstGeom prst="rect">
            <a:avLst/>
          </a:prstGeom>
          <a:noFill/>
        </p:spPr>
        <p:txBody>
          <a:bodyPr wrap="square" rtlCol="0">
            <a:spAutoFit/>
          </a:bodyPr>
          <a:lstStyle/>
          <a:p>
            <a:r>
              <a:rPr lang="en-US" altLang="zh-CN" dirty="0" smtClean="0"/>
              <a:t>1 ns</a:t>
            </a:r>
            <a:endParaRPr lang="zh-CN" altLang="en-US" dirty="0"/>
          </a:p>
        </p:txBody>
      </p:sp>
      <p:sp>
        <p:nvSpPr>
          <p:cNvPr id="18" name="圆角矩形标注 17"/>
          <p:cNvSpPr/>
          <p:nvPr/>
        </p:nvSpPr>
        <p:spPr>
          <a:xfrm>
            <a:off x="142844" y="357166"/>
            <a:ext cx="2500330" cy="1571636"/>
          </a:xfrm>
          <a:prstGeom prst="wedgeRoundRectCallout">
            <a:avLst>
              <a:gd name="adj1" fmla="val -981"/>
              <a:gd name="adj2" fmla="val 83174"/>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a:t>The first pulses shorter than a nanosecond were obtained by </a:t>
            </a:r>
            <a:r>
              <a:rPr lang="en-US" sz="1400" dirty="0" err="1"/>
              <a:t>DeMaria</a:t>
            </a:r>
            <a:r>
              <a:rPr lang="en-US" sz="1400" dirty="0"/>
              <a:t> </a:t>
            </a:r>
            <a:r>
              <a:rPr lang="en-US" sz="1400" dirty="0" smtClean="0"/>
              <a:t>in 1966 by </a:t>
            </a:r>
            <a:r>
              <a:rPr lang="en-US" sz="1400" dirty="0"/>
              <a:t>passive mode locking of a Nd-glass laser</a:t>
            </a:r>
            <a:endParaRPr lang="zh-CN" altLang="en-US" sz="1400" dirty="0"/>
          </a:p>
        </p:txBody>
      </p:sp>
      <p:sp>
        <p:nvSpPr>
          <p:cNvPr id="14" name="矩形 13"/>
          <p:cNvSpPr/>
          <p:nvPr/>
        </p:nvSpPr>
        <p:spPr>
          <a:xfrm>
            <a:off x="3286116" y="2143116"/>
            <a:ext cx="785818"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rPr>
              <a:t>1974</a:t>
            </a:r>
            <a:r>
              <a:rPr lang="en-US" altLang="zh-CN" dirty="0" smtClean="0"/>
              <a:t>6</a:t>
            </a:r>
            <a:endParaRPr lang="zh-CN" altLang="en-US" dirty="0"/>
          </a:p>
        </p:txBody>
      </p:sp>
      <p:sp>
        <p:nvSpPr>
          <p:cNvPr id="19" name="TextBox 18"/>
          <p:cNvSpPr txBox="1"/>
          <p:nvPr/>
        </p:nvSpPr>
        <p:spPr>
          <a:xfrm>
            <a:off x="3071802" y="2714620"/>
            <a:ext cx="1785950" cy="369332"/>
          </a:xfrm>
          <a:prstGeom prst="rect">
            <a:avLst/>
          </a:prstGeom>
          <a:noFill/>
        </p:spPr>
        <p:txBody>
          <a:bodyPr wrap="square" rtlCol="0">
            <a:spAutoFit/>
          </a:bodyPr>
          <a:lstStyle/>
          <a:p>
            <a:r>
              <a:rPr lang="en-US" altLang="zh-CN" dirty="0" smtClean="0"/>
              <a:t>1 </a:t>
            </a:r>
            <a:r>
              <a:rPr lang="en-US" altLang="zh-CN" dirty="0" err="1" smtClean="0"/>
              <a:t>ps</a:t>
            </a:r>
            <a:r>
              <a:rPr lang="en-US" altLang="zh-CN" dirty="0" smtClean="0"/>
              <a:t> </a:t>
            </a:r>
            <a:r>
              <a:rPr lang="en-US" dirty="0"/>
              <a:t>(10</a:t>
            </a:r>
            <a:r>
              <a:rPr lang="en-US" baseline="30000" dirty="0"/>
              <a:t>-12</a:t>
            </a:r>
            <a:r>
              <a:rPr lang="en-US" dirty="0"/>
              <a:t>s)</a:t>
            </a:r>
            <a:endParaRPr lang="zh-CN" altLang="en-US" dirty="0"/>
          </a:p>
        </p:txBody>
      </p:sp>
      <p:cxnSp>
        <p:nvCxnSpPr>
          <p:cNvPr id="21" name="直接连接符 20"/>
          <p:cNvCxnSpPr/>
          <p:nvPr/>
        </p:nvCxnSpPr>
        <p:spPr>
          <a:xfrm rot="5400000">
            <a:off x="6215074" y="2571744"/>
            <a:ext cx="285752" cy="1588"/>
          </a:xfrm>
          <a:prstGeom prst="line">
            <a:avLst/>
          </a:prstGeom>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5929322" y="2786058"/>
            <a:ext cx="785818"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rPr>
              <a:t>1994</a:t>
            </a:r>
            <a:r>
              <a:rPr lang="en-US" altLang="zh-CN" dirty="0" smtClean="0"/>
              <a:t>6</a:t>
            </a:r>
            <a:endParaRPr lang="zh-CN" altLang="en-US" dirty="0"/>
          </a:p>
        </p:txBody>
      </p:sp>
      <p:sp>
        <p:nvSpPr>
          <p:cNvPr id="24" name="圆角矩形标注 23"/>
          <p:cNvSpPr/>
          <p:nvPr/>
        </p:nvSpPr>
        <p:spPr>
          <a:xfrm>
            <a:off x="4857752" y="285728"/>
            <a:ext cx="2500330" cy="1571636"/>
          </a:xfrm>
          <a:prstGeom prst="wedgeRoundRectCallout">
            <a:avLst>
              <a:gd name="adj1" fmla="val 12417"/>
              <a:gd name="adj2" fmla="val 64740"/>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a:t>Zhou </a:t>
            </a:r>
            <a:r>
              <a:rPr lang="en-US" sz="1400" i="1" dirty="0"/>
              <a:t>et al. </a:t>
            </a:r>
            <a:r>
              <a:rPr lang="en-US" sz="1400" dirty="0"/>
              <a:t>(1994) obtained a pulse of 8-fs duration from a Ti-sapphire laser.</a:t>
            </a:r>
            <a:endParaRPr lang="zh-CN" altLang="en-US" sz="1400" dirty="0"/>
          </a:p>
        </p:txBody>
      </p:sp>
      <p:sp>
        <p:nvSpPr>
          <p:cNvPr id="26" name="TextBox 25"/>
          <p:cNvSpPr txBox="1"/>
          <p:nvPr/>
        </p:nvSpPr>
        <p:spPr>
          <a:xfrm>
            <a:off x="5786446" y="2143116"/>
            <a:ext cx="1785950" cy="369332"/>
          </a:xfrm>
          <a:prstGeom prst="rect">
            <a:avLst/>
          </a:prstGeom>
          <a:noFill/>
        </p:spPr>
        <p:txBody>
          <a:bodyPr wrap="square" rtlCol="0">
            <a:spAutoFit/>
          </a:bodyPr>
          <a:lstStyle/>
          <a:p>
            <a:r>
              <a:rPr lang="en-US" altLang="zh-CN" dirty="0" smtClean="0"/>
              <a:t>1 </a:t>
            </a:r>
            <a:r>
              <a:rPr lang="en-US" altLang="zh-CN" dirty="0" err="1" smtClean="0"/>
              <a:t>fs</a:t>
            </a:r>
            <a:r>
              <a:rPr lang="en-US" altLang="zh-CN" dirty="0" smtClean="0"/>
              <a:t> (</a:t>
            </a:r>
            <a:r>
              <a:rPr lang="en-US" dirty="0" smtClean="0"/>
              <a:t>10</a:t>
            </a:r>
            <a:r>
              <a:rPr lang="en-US" baseline="30000" dirty="0" smtClean="0"/>
              <a:t>-15</a:t>
            </a:r>
            <a:r>
              <a:rPr lang="en-US" dirty="0" smtClean="0"/>
              <a:t>s</a:t>
            </a:r>
            <a:r>
              <a:rPr lang="en-US" altLang="zh-CN" dirty="0" smtClean="0"/>
              <a:t>)</a:t>
            </a:r>
            <a:endParaRPr lang="zh-CN" altLang="en-US" dirty="0"/>
          </a:p>
        </p:txBody>
      </p:sp>
      <p:sp>
        <p:nvSpPr>
          <p:cNvPr id="27" name="TextBox 26"/>
          <p:cNvSpPr txBox="1"/>
          <p:nvPr/>
        </p:nvSpPr>
        <p:spPr>
          <a:xfrm>
            <a:off x="642910" y="5643578"/>
            <a:ext cx="8215370" cy="369332"/>
          </a:xfrm>
          <a:prstGeom prst="rect">
            <a:avLst/>
          </a:prstGeom>
          <a:noFill/>
        </p:spPr>
        <p:txBody>
          <a:bodyPr wrap="square" rtlCol="0">
            <a:spAutoFit/>
          </a:bodyPr>
          <a:lstStyle/>
          <a:p>
            <a:r>
              <a:rPr lang="en-US" altLang="zh-CN" dirty="0" smtClean="0"/>
              <a:t>Timeline of ultrafast laser</a:t>
            </a:r>
            <a:endParaRPr lang="zh-CN" altLang="en-US" dirty="0"/>
          </a:p>
        </p:txBody>
      </p:sp>
      <p:sp>
        <p:nvSpPr>
          <p:cNvPr id="28" name="TextBox 27"/>
          <p:cNvSpPr txBox="1"/>
          <p:nvPr/>
        </p:nvSpPr>
        <p:spPr>
          <a:xfrm>
            <a:off x="142844" y="6429396"/>
            <a:ext cx="8286808" cy="369332"/>
          </a:xfrm>
          <a:prstGeom prst="rect">
            <a:avLst/>
          </a:prstGeom>
          <a:noFill/>
        </p:spPr>
        <p:txBody>
          <a:bodyPr wrap="square" rtlCol="0">
            <a:spAutoFit/>
          </a:bodyPr>
          <a:lstStyle/>
          <a:p>
            <a:r>
              <a:rPr lang="en-US" dirty="0"/>
              <a:t>From nanosecond to </a:t>
            </a:r>
            <a:r>
              <a:rPr lang="en-US" dirty="0" err="1"/>
              <a:t>femtosecond</a:t>
            </a:r>
            <a:r>
              <a:rPr lang="en-US" dirty="0"/>
              <a:t> science, Rev. Mod. Phys. 71, S283 (1999)</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3"/>
          <a:srcRect/>
          <a:stretch>
            <a:fillRect/>
          </a:stretch>
        </p:blipFill>
        <p:spPr>
          <a:xfrm>
            <a:off x="500034" y="357166"/>
            <a:ext cx="7562223" cy="2500330"/>
          </a:xfrm>
          <a:ln>
            <a:solidFill>
              <a:schemeClr val="accent1">
                <a:shade val="50000"/>
              </a:schemeClr>
            </a:solidFill>
          </a:ln>
        </p:spPr>
      </p:pic>
      <p:sp>
        <p:nvSpPr>
          <p:cNvPr id="6" name="TextBox 5"/>
          <p:cNvSpPr txBox="1"/>
          <p:nvPr/>
        </p:nvSpPr>
        <p:spPr>
          <a:xfrm>
            <a:off x="428596" y="3000372"/>
            <a:ext cx="8215370" cy="369332"/>
          </a:xfrm>
          <a:prstGeom prst="rect">
            <a:avLst/>
          </a:prstGeom>
          <a:noFill/>
        </p:spPr>
        <p:txBody>
          <a:bodyPr wrap="square" rtlCol="0">
            <a:spAutoFit/>
          </a:bodyPr>
          <a:lstStyle/>
          <a:p>
            <a:r>
              <a:rPr lang="en-US" altLang="zh-CN" dirty="0" smtClean="0"/>
              <a:t>(a) </a:t>
            </a:r>
            <a:r>
              <a:rPr lang="en-US" altLang="zh-CN" dirty="0" smtClean="0"/>
              <a:t>Laser </a:t>
            </a:r>
            <a:r>
              <a:rPr lang="en-US" altLang="zh-CN" dirty="0"/>
              <a:t>cavity </a:t>
            </a:r>
            <a:r>
              <a:rPr lang="en-US" altLang="zh-CN" dirty="0" smtClean="0"/>
              <a:t>and </a:t>
            </a:r>
            <a:r>
              <a:rPr lang="en-US" altLang="zh-CN" dirty="0" smtClean="0"/>
              <a:t>(b) </a:t>
            </a:r>
            <a:r>
              <a:rPr lang="en-US" altLang="zh-CN" dirty="0" smtClean="0"/>
              <a:t>energy </a:t>
            </a:r>
            <a:r>
              <a:rPr lang="en-US" altLang="zh-CN" dirty="0"/>
              <a:t>levels </a:t>
            </a:r>
            <a:r>
              <a:rPr lang="en-US" altLang="zh-CN" dirty="0" smtClean="0"/>
              <a:t>of </a:t>
            </a:r>
            <a:r>
              <a:rPr lang="en-US" altLang="zh-CN" dirty="0"/>
              <a:t>a 3-level laser. </a:t>
            </a:r>
            <a:endParaRPr lang="zh-CN" altLang="en-US" dirty="0"/>
          </a:p>
        </p:txBody>
      </p:sp>
      <p:sp>
        <p:nvSpPr>
          <p:cNvPr id="7" name="TextBox 6"/>
          <p:cNvSpPr txBox="1"/>
          <p:nvPr/>
        </p:nvSpPr>
        <p:spPr>
          <a:xfrm>
            <a:off x="285720" y="3429000"/>
            <a:ext cx="8429684" cy="2862322"/>
          </a:xfrm>
          <a:prstGeom prst="rect">
            <a:avLst/>
          </a:prstGeom>
          <a:noFill/>
        </p:spPr>
        <p:txBody>
          <a:bodyPr wrap="square" rtlCol="0">
            <a:spAutoFit/>
          </a:bodyPr>
          <a:lstStyle/>
          <a:p>
            <a:r>
              <a:rPr lang="en-US" altLang="zh-CN" dirty="0"/>
              <a:t>Laser is made of a gain medium enclosed in an optical resonator. Optical resonator is a face-to-face configuration of two </a:t>
            </a:r>
            <a:r>
              <a:rPr lang="en-US" altLang="zh-CN" dirty="0" smtClean="0"/>
              <a:t>mirrors, </a:t>
            </a:r>
            <a:r>
              <a:rPr lang="en-US" altLang="zh-CN" dirty="0"/>
              <a:t>one with reflectivity less than unity in order to pass some output </a:t>
            </a:r>
            <a:r>
              <a:rPr lang="en-US" altLang="zh-CN" dirty="0" smtClean="0"/>
              <a:t>light.</a:t>
            </a:r>
          </a:p>
          <a:p>
            <a:endParaRPr lang="en-US" altLang="zh-CN" dirty="0"/>
          </a:p>
          <a:p>
            <a:r>
              <a:rPr lang="en-US" altLang="zh-CN" dirty="0" smtClean="0"/>
              <a:t>If only three </a:t>
            </a:r>
            <a:r>
              <a:rPr lang="en-US" altLang="zh-CN" dirty="0"/>
              <a:t>energy levels: the ground state (having energy of E1) and two excited states (of energies E2 &lt; </a:t>
            </a:r>
            <a:r>
              <a:rPr lang="en-US" altLang="zh-CN" dirty="0" smtClean="0"/>
              <a:t>E3). </a:t>
            </a:r>
            <a:r>
              <a:rPr lang="en-US" altLang="zh-CN" dirty="0"/>
              <a:t>Energy is supplied in order to “pump” the E1 → E3 transition. E3 level is then subject to fast non-radiation transition to E2, providing non-equilibrium state known as inverted population (meaning there are more atoms in E2 than E1). The E2 → E1 transition is the “laser transition”, providing laser photon of the same </a:t>
            </a:r>
            <a:r>
              <a:rPr lang="en-US" altLang="zh-CN" dirty="0" smtClean="0"/>
              <a:t>frequency.</a:t>
            </a:r>
            <a:endParaRPr lang="zh-CN" altLang="en-US" dirty="0"/>
          </a:p>
        </p:txBody>
      </p:sp>
      <p:sp>
        <p:nvSpPr>
          <p:cNvPr id="8" name="TextBox 7"/>
          <p:cNvSpPr txBox="1"/>
          <p:nvPr/>
        </p:nvSpPr>
        <p:spPr>
          <a:xfrm>
            <a:off x="285720" y="6429396"/>
            <a:ext cx="8286808" cy="369332"/>
          </a:xfrm>
          <a:prstGeom prst="rect">
            <a:avLst/>
          </a:prstGeom>
          <a:noFill/>
        </p:spPr>
        <p:txBody>
          <a:bodyPr wrap="square" rtlCol="0">
            <a:spAutoFit/>
          </a:bodyPr>
          <a:lstStyle/>
          <a:p>
            <a:r>
              <a:rPr lang="en-US" altLang="zh-CN" dirty="0" smtClean="0"/>
              <a:t>http://en.wikipedia.org/wiki/Laser_construction</a:t>
            </a:r>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5728"/>
            <a:ext cx="9144000" cy="523220"/>
          </a:xfrm>
          <a:prstGeom prst="rect">
            <a:avLst/>
          </a:prstGeom>
          <a:noFill/>
        </p:spPr>
        <p:txBody>
          <a:bodyPr wrap="square" rtlCol="0">
            <a:spAutoFit/>
          </a:bodyPr>
          <a:lstStyle/>
          <a:p>
            <a:r>
              <a:rPr lang="en-US" altLang="zh-CN" sz="2800" dirty="0" smtClean="0"/>
              <a:t>Mode locking</a:t>
            </a:r>
            <a:endParaRPr lang="zh-CN" altLang="en-US" sz="2800" dirty="0"/>
          </a:p>
        </p:txBody>
      </p:sp>
      <p:sp>
        <p:nvSpPr>
          <p:cNvPr id="3" name="TextBox 2"/>
          <p:cNvSpPr txBox="1"/>
          <p:nvPr/>
        </p:nvSpPr>
        <p:spPr>
          <a:xfrm>
            <a:off x="357158" y="1000108"/>
            <a:ext cx="8072494" cy="5170646"/>
          </a:xfrm>
          <a:prstGeom prst="rect">
            <a:avLst/>
          </a:prstGeom>
          <a:noFill/>
        </p:spPr>
        <p:txBody>
          <a:bodyPr wrap="square" rtlCol="0">
            <a:spAutoFit/>
          </a:bodyPr>
          <a:lstStyle/>
          <a:p>
            <a:r>
              <a:rPr lang="en-US" dirty="0" smtClean="0"/>
              <a:t>Mode-locking is a technique by which a laser can be made to produce pulses of light of extremely short duration, on the order of picoseconds (10</a:t>
            </a:r>
            <a:r>
              <a:rPr lang="en-US" baseline="30000" dirty="0" smtClean="0"/>
              <a:t>-12</a:t>
            </a:r>
            <a:r>
              <a:rPr lang="en-US" dirty="0" smtClean="0"/>
              <a:t>s) or </a:t>
            </a:r>
            <a:r>
              <a:rPr lang="en-US" dirty="0" err="1" smtClean="0"/>
              <a:t>femtoseconds</a:t>
            </a:r>
            <a:r>
              <a:rPr lang="en-US" dirty="0" smtClean="0"/>
              <a:t> (10</a:t>
            </a:r>
            <a:r>
              <a:rPr lang="en-US" baseline="30000" dirty="0" smtClean="0"/>
              <a:t>-15</a:t>
            </a:r>
            <a:r>
              <a:rPr lang="en-US" dirty="0" smtClean="0"/>
              <a:t>s).</a:t>
            </a:r>
          </a:p>
          <a:p>
            <a:endParaRPr lang="en-US" altLang="zh-CN" dirty="0"/>
          </a:p>
          <a:p>
            <a:r>
              <a:rPr lang="en-US" altLang="zh-CN" dirty="0"/>
              <a:t>Eigen frequencies in 1D resonator of length L are given by the condition </a:t>
            </a:r>
            <a:endParaRPr lang="en-US" altLang="zh-CN" dirty="0" smtClean="0"/>
          </a:p>
          <a:p>
            <a:r>
              <a:rPr lang="el-GR" altLang="zh-CN" dirty="0" smtClean="0"/>
              <a:t>ν</a:t>
            </a:r>
            <a:r>
              <a:rPr lang="en-US" altLang="zh-CN" dirty="0" smtClean="0"/>
              <a:t>=</a:t>
            </a:r>
            <a:r>
              <a:rPr lang="en-US" altLang="zh-CN" dirty="0" err="1" smtClean="0"/>
              <a:t>cn</a:t>
            </a:r>
            <a:r>
              <a:rPr lang="en-US" altLang="zh-CN" dirty="0" smtClean="0"/>
              <a:t>/2L, n is the number of modes</a:t>
            </a:r>
            <a:endParaRPr lang="en-US" altLang="zh-CN" dirty="0"/>
          </a:p>
          <a:p>
            <a:endParaRPr lang="en-US" altLang="zh-CN" dirty="0" smtClean="0"/>
          </a:p>
          <a:p>
            <a:r>
              <a:rPr lang="en-US" altLang="zh-CN" dirty="0" smtClean="0"/>
              <a:t>In general, </a:t>
            </a:r>
            <a:r>
              <a:rPr lang="en-US" altLang="zh-CN" dirty="0" smtClean="0"/>
              <a:t>each of these modes oscillate independently with random phase.  </a:t>
            </a:r>
          </a:p>
          <a:p>
            <a:r>
              <a:rPr lang="en-US" altLang="zh-CN" dirty="0"/>
              <a:t>E</a:t>
            </a:r>
            <a:r>
              <a:rPr lang="en-US" altLang="zh-CN" dirty="0" smtClean="0"/>
              <a:t>ach mode operates with a fixed phase locked to the same value----constructively interfere with each other----producing an intense pulse of light.</a:t>
            </a:r>
          </a:p>
          <a:p>
            <a:endParaRPr lang="en-US" altLang="zh-CN" dirty="0"/>
          </a:p>
          <a:p>
            <a:r>
              <a:rPr lang="en-US" altLang="zh-CN" sz="2400" dirty="0" smtClean="0"/>
              <a:t>Passive </a:t>
            </a:r>
            <a:r>
              <a:rPr lang="en-US" altLang="zh-CN" sz="2400" dirty="0" err="1" smtClean="0"/>
              <a:t>modelocking</a:t>
            </a:r>
            <a:endParaRPr lang="en-US" altLang="zh-CN" sz="2400" dirty="0" smtClean="0"/>
          </a:p>
          <a:p>
            <a:r>
              <a:rPr lang="en-US" altLang="zh-CN" dirty="0" smtClean="0"/>
              <a:t>A </a:t>
            </a:r>
            <a:r>
              <a:rPr lang="en-US" altLang="zh-CN" dirty="0" err="1" smtClean="0"/>
              <a:t>saturable</a:t>
            </a:r>
            <a:r>
              <a:rPr lang="en-US" altLang="zh-CN" dirty="0" smtClean="0"/>
              <a:t> absorber is </a:t>
            </a:r>
            <a:r>
              <a:rPr lang="en-US" altLang="zh-CN" dirty="0" smtClean="0"/>
              <a:t>placed </a:t>
            </a:r>
            <a:r>
              <a:rPr lang="en-US" altLang="zh-CN" dirty="0" smtClean="0"/>
              <a:t>in the cavity. It behaves differently depending on the intensity of the light passing through it. Ideally a </a:t>
            </a:r>
            <a:r>
              <a:rPr lang="en-US" altLang="zh-CN" dirty="0" err="1" smtClean="0"/>
              <a:t>saturable</a:t>
            </a:r>
            <a:r>
              <a:rPr lang="en-US" altLang="zh-CN" dirty="0" smtClean="0"/>
              <a:t> absorber </a:t>
            </a:r>
            <a:r>
              <a:rPr lang="en-US" dirty="0" smtClean="0"/>
              <a:t>will selectively absorb low-intensity light, and transmit light which is of sufficiently high intensity.</a:t>
            </a:r>
            <a:endParaRPr lang="en-US" altLang="zh-CN" dirty="0" smtClean="0"/>
          </a:p>
          <a:p>
            <a:endParaRPr lang="en-US" altLang="zh-CN" dirty="0" smtClean="0"/>
          </a:p>
          <a:p>
            <a:endParaRPr lang="zh-CN" altLang="en-US" dirty="0"/>
          </a:p>
        </p:txBody>
      </p:sp>
      <p:sp>
        <p:nvSpPr>
          <p:cNvPr id="4" name="TextBox 3"/>
          <p:cNvSpPr txBox="1"/>
          <p:nvPr/>
        </p:nvSpPr>
        <p:spPr>
          <a:xfrm>
            <a:off x="142844" y="6357958"/>
            <a:ext cx="7786742" cy="646331"/>
          </a:xfrm>
          <a:prstGeom prst="rect">
            <a:avLst/>
          </a:prstGeom>
          <a:noFill/>
        </p:spPr>
        <p:txBody>
          <a:bodyPr wrap="square" rtlCol="0">
            <a:spAutoFit/>
          </a:bodyPr>
          <a:lstStyle/>
          <a:p>
            <a:r>
              <a:rPr lang="nl-NL" altLang="zh-CN" dirty="0" smtClean="0"/>
              <a:t>NATURE  VOL 424  14 AUGUST 2003</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25470"/>
          </a:xfrm>
        </p:spPr>
        <p:txBody>
          <a:bodyPr>
            <a:normAutofit fontScale="90000"/>
          </a:bodyPr>
          <a:lstStyle/>
          <a:p>
            <a:pPr algn="l"/>
            <a:r>
              <a:rPr lang="en-US" altLang="zh-CN" dirty="0" smtClean="0"/>
              <a:t>Advantage of ultrafast laser</a:t>
            </a:r>
            <a:endParaRPr lang="zh-CN" altLang="en-US" dirty="0"/>
          </a:p>
        </p:txBody>
      </p:sp>
      <p:sp>
        <p:nvSpPr>
          <p:cNvPr id="3" name="内容占位符 2"/>
          <p:cNvSpPr>
            <a:spLocks noGrp="1"/>
          </p:cNvSpPr>
          <p:nvPr>
            <p:ph idx="1"/>
          </p:nvPr>
        </p:nvSpPr>
        <p:spPr>
          <a:xfrm>
            <a:off x="457200" y="1071546"/>
            <a:ext cx="8229600" cy="5054617"/>
          </a:xfrm>
        </p:spPr>
        <p:txBody>
          <a:bodyPr>
            <a:normAutofit/>
          </a:bodyPr>
          <a:lstStyle/>
          <a:p>
            <a:pPr>
              <a:buNone/>
            </a:pPr>
            <a:r>
              <a:rPr lang="en-US" altLang="zh-CN" sz="1800" b="1" dirty="0" err="1" smtClean="0"/>
              <a:t>Ultrashort</a:t>
            </a:r>
            <a:r>
              <a:rPr lang="en-US" altLang="zh-CN" sz="1800" b="1" dirty="0" smtClean="0"/>
              <a:t> pulse duration allows fast temporal </a:t>
            </a:r>
            <a:r>
              <a:rPr lang="en-US" altLang="zh-CN" sz="1800" b="1" dirty="0" smtClean="0"/>
              <a:t>resolution. </a:t>
            </a:r>
          </a:p>
          <a:p>
            <a:pPr>
              <a:buNone/>
            </a:pPr>
            <a:r>
              <a:rPr lang="en-US" altLang="zh-CN" sz="2000" dirty="0" smtClean="0"/>
              <a:t> </a:t>
            </a:r>
            <a:r>
              <a:rPr lang="en-US" altLang="zh-CN" sz="2000" dirty="0" smtClean="0"/>
              <a:t>	</a:t>
            </a:r>
            <a:r>
              <a:rPr lang="en-US" altLang="zh-CN" sz="1800" dirty="0" smtClean="0"/>
              <a:t>A </a:t>
            </a:r>
            <a:r>
              <a:rPr lang="en-US" altLang="zh-CN" sz="1800" dirty="0" err="1" smtClean="0"/>
              <a:t>modelocked</a:t>
            </a:r>
            <a:r>
              <a:rPr lang="en-US" altLang="zh-CN" sz="1800" dirty="0" smtClean="0"/>
              <a:t> </a:t>
            </a:r>
            <a:r>
              <a:rPr lang="en-US" altLang="zh-CN" sz="1800" dirty="0" smtClean="0"/>
              <a:t>laser can ‘freeze’ the motion of </a:t>
            </a:r>
            <a:r>
              <a:rPr lang="en-US" altLang="zh-CN" sz="1800" dirty="0" smtClean="0"/>
              <a:t>fast moving objects </a:t>
            </a:r>
            <a:r>
              <a:rPr lang="en-US" altLang="zh-CN" sz="1800" dirty="0" smtClean="0"/>
              <a:t>such as molecules or electrons and </a:t>
            </a:r>
            <a:r>
              <a:rPr lang="en-US" altLang="zh-CN" sz="1800" dirty="0" smtClean="0"/>
              <a:t>therefore can </a:t>
            </a:r>
            <a:r>
              <a:rPr lang="en-US" altLang="zh-CN" sz="1800" dirty="0" smtClean="0"/>
              <a:t>measure the relaxation processes of carriers in </a:t>
            </a:r>
            <a:r>
              <a:rPr lang="en-US" altLang="zh-CN" sz="1800" dirty="0" smtClean="0"/>
              <a:t>semiconductors, chemical </a:t>
            </a:r>
            <a:r>
              <a:rPr lang="en-US" altLang="zh-CN" sz="1800" dirty="0" smtClean="0"/>
              <a:t>reaction </a:t>
            </a:r>
            <a:r>
              <a:rPr lang="en-US" altLang="zh-CN" sz="1800" dirty="0" smtClean="0"/>
              <a:t>dynamics and electro-optical sampling </a:t>
            </a:r>
            <a:r>
              <a:rPr lang="en-US" altLang="zh-CN" sz="1800" dirty="0" smtClean="0"/>
              <a:t>of high-speed </a:t>
            </a:r>
            <a:r>
              <a:rPr lang="en-US" altLang="zh-CN" sz="1800" dirty="0" smtClean="0"/>
              <a:t>electronics.</a:t>
            </a:r>
          </a:p>
          <a:p>
            <a:pPr>
              <a:buNone/>
            </a:pPr>
            <a:endParaRPr lang="en-US" altLang="zh-CN" sz="1800" dirty="0" smtClean="0"/>
          </a:p>
          <a:p>
            <a:pPr>
              <a:buNone/>
            </a:pPr>
            <a:r>
              <a:rPr lang="en-US" altLang="zh-CN" sz="1800" b="1" dirty="0" smtClean="0"/>
              <a:t> High </a:t>
            </a:r>
            <a:r>
              <a:rPr lang="en-US" altLang="zh-CN" sz="1800" b="1" dirty="0" smtClean="0"/>
              <a:t>pulse repetition </a:t>
            </a:r>
            <a:r>
              <a:rPr lang="en-US" altLang="zh-CN" sz="1800" b="1" dirty="0" smtClean="0"/>
              <a:t>rate</a:t>
            </a:r>
          </a:p>
          <a:p>
            <a:pPr>
              <a:buNone/>
            </a:pPr>
            <a:r>
              <a:rPr lang="en-US" altLang="zh-CN" sz="1800" dirty="0" smtClean="0"/>
              <a:t>	Lasers </a:t>
            </a:r>
            <a:r>
              <a:rPr lang="en-US" altLang="zh-CN" sz="1800" dirty="0" smtClean="0"/>
              <a:t>with multi-gigahertz repetition rates are key </a:t>
            </a:r>
            <a:r>
              <a:rPr lang="en-US" altLang="zh-CN" sz="1800" dirty="0" smtClean="0"/>
              <a:t>components of </a:t>
            </a:r>
            <a:r>
              <a:rPr lang="en-US" altLang="zh-CN" sz="1800" dirty="0" smtClean="0"/>
              <a:t>many applications</a:t>
            </a:r>
            <a:r>
              <a:rPr lang="en-US" altLang="zh-CN" sz="1800" dirty="0" smtClean="0"/>
              <a:t>.</a:t>
            </a:r>
          </a:p>
          <a:p>
            <a:pPr>
              <a:buNone/>
            </a:pPr>
            <a:endParaRPr lang="en-US" altLang="zh-CN" sz="1800" dirty="0" smtClean="0"/>
          </a:p>
          <a:p>
            <a:pPr>
              <a:buNone/>
            </a:pPr>
            <a:r>
              <a:rPr lang="en-US" altLang="zh-CN" sz="1800" b="1" dirty="0" smtClean="0"/>
              <a:t>High peak </a:t>
            </a:r>
            <a:r>
              <a:rPr lang="en-US" altLang="zh-CN" sz="1800" b="1" dirty="0" smtClean="0"/>
              <a:t>intensity</a:t>
            </a:r>
          </a:p>
          <a:p>
            <a:pPr>
              <a:buNone/>
            </a:pPr>
            <a:r>
              <a:rPr lang="en-US" altLang="zh-CN" sz="1800" b="1" dirty="0" smtClean="0"/>
              <a:t> </a:t>
            </a:r>
            <a:r>
              <a:rPr lang="en-US" altLang="zh-CN" sz="1800" b="1" dirty="0" smtClean="0"/>
              <a:t>	</a:t>
            </a:r>
            <a:r>
              <a:rPr lang="en-US" altLang="zh-CN" sz="1800" dirty="0" smtClean="0"/>
              <a:t>The </a:t>
            </a:r>
            <a:r>
              <a:rPr lang="en-US" altLang="zh-CN" sz="1800" dirty="0" smtClean="0"/>
              <a:t>high peak intensity of the pulse can be used to alter materials </a:t>
            </a:r>
            <a:r>
              <a:rPr lang="en-US" altLang="zh-CN" sz="1800" dirty="0" smtClean="0"/>
              <a:t>by ‘</a:t>
            </a:r>
            <a:r>
              <a:rPr lang="en-US" altLang="zh-CN" sz="1800" dirty="0" smtClean="0"/>
              <a:t>cold’ ablation (when a material is changed to gas directly from </a:t>
            </a:r>
            <a:r>
              <a:rPr lang="en-US" altLang="zh-CN" sz="1800" dirty="0" smtClean="0"/>
              <a:t>a solid</a:t>
            </a:r>
            <a:r>
              <a:rPr lang="en-US" altLang="zh-CN" sz="1800" dirty="0" smtClean="0"/>
              <a:t>) or to generate other </a:t>
            </a:r>
            <a:r>
              <a:rPr lang="en-US" altLang="zh-CN" sz="1800" dirty="0" err="1" smtClean="0"/>
              <a:t>colours</a:t>
            </a:r>
            <a:r>
              <a:rPr lang="en-US" altLang="zh-CN" sz="1800" dirty="0" smtClean="0"/>
              <a:t>/wavelengths through </a:t>
            </a:r>
            <a:r>
              <a:rPr lang="en-US" altLang="zh-CN" sz="1800" dirty="0" smtClean="0"/>
              <a:t>nonlinear frequency </a:t>
            </a:r>
            <a:r>
              <a:rPr lang="en-US" altLang="zh-CN" sz="1800" dirty="0" smtClean="0"/>
              <a:t>conversion.</a:t>
            </a:r>
            <a:endParaRPr lang="en-US" altLang="zh-CN" sz="1800" dirty="0" smtClean="0"/>
          </a:p>
        </p:txBody>
      </p:sp>
      <p:sp>
        <p:nvSpPr>
          <p:cNvPr id="4" name="TextBox 3"/>
          <p:cNvSpPr txBox="1"/>
          <p:nvPr/>
        </p:nvSpPr>
        <p:spPr>
          <a:xfrm>
            <a:off x="428596" y="6286520"/>
            <a:ext cx="7643866" cy="369332"/>
          </a:xfrm>
          <a:prstGeom prst="rect">
            <a:avLst/>
          </a:prstGeom>
          <a:noFill/>
        </p:spPr>
        <p:txBody>
          <a:bodyPr wrap="square" rtlCol="0">
            <a:spAutoFit/>
          </a:bodyPr>
          <a:lstStyle/>
          <a:p>
            <a:r>
              <a:rPr lang="nl-NL" altLang="zh-CN" dirty="0"/>
              <a:t>NATURE </a:t>
            </a:r>
            <a:r>
              <a:rPr lang="nl-NL" altLang="zh-CN" dirty="0" smtClean="0"/>
              <a:t> </a:t>
            </a:r>
            <a:r>
              <a:rPr lang="nl-NL" altLang="zh-CN" dirty="0"/>
              <a:t>VOL 424 </a:t>
            </a:r>
            <a:r>
              <a:rPr lang="nl-NL" altLang="zh-CN" dirty="0" smtClean="0"/>
              <a:t> </a:t>
            </a:r>
            <a:r>
              <a:rPr lang="nl-NL" altLang="zh-CN" dirty="0"/>
              <a:t>14 AUGUST 2003</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4290"/>
            <a:ext cx="9144000" cy="523220"/>
          </a:xfrm>
          <a:prstGeom prst="rect">
            <a:avLst/>
          </a:prstGeom>
          <a:noFill/>
        </p:spPr>
        <p:txBody>
          <a:bodyPr wrap="square" rtlCol="0">
            <a:spAutoFit/>
          </a:bodyPr>
          <a:lstStyle/>
          <a:p>
            <a:r>
              <a:rPr lang="en-US" altLang="zh-CN" sz="2800" dirty="0" smtClean="0">
                <a:latin typeface="+mj-lt"/>
              </a:rPr>
              <a:t>Introducing the </a:t>
            </a:r>
            <a:r>
              <a:rPr lang="en-US" altLang="zh-CN" sz="2800" dirty="0" err="1" smtClean="0">
                <a:latin typeface="+mj-lt"/>
              </a:rPr>
              <a:t>Linac</a:t>
            </a:r>
            <a:r>
              <a:rPr lang="en-US" altLang="zh-CN" sz="2800" dirty="0" smtClean="0">
                <a:latin typeface="+mj-lt"/>
              </a:rPr>
              <a:t> </a:t>
            </a:r>
            <a:r>
              <a:rPr lang="en-US" altLang="zh-CN" sz="2800" dirty="0">
                <a:latin typeface="+mj-lt"/>
              </a:rPr>
              <a:t>Coherent Light </a:t>
            </a:r>
            <a:r>
              <a:rPr lang="en-US" altLang="zh-CN" sz="2800" dirty="0" smtClean="0">
                <a:latin typeface="+mj-lt"/>
              </a:rPr>
              <a:t>Source X-rays</a:t>
            </a:r>
            <a:endParaRPr lang="zh-CN" altLang="en-US" sz="2800" dirty="0">
              <a:latin typeface="+mj-lt"/>
            </a:endParaRPr>
          </a:p>
        </p:txBody>
      </p:sp>
      <p:sp>
        <p:nvSpPr>
          <p:cNvPr id="3" name="TextBox 2"/>
          <p:cNvSpPr txBox="1"/>
          <p:nvPr/>
        </p:nvSpPr>
        <p:spPr>
          <a:xfrm>
            <a:off x="142844" y="928670"/>
            <a:ext cx="8501122" cy="1754326"/>
          </a:xfrm>
          <a:prstGeom prst="rect">
            <a:avLst/>
          </a:prstGeom>
          <a:noFill/>
        </p:spPr>
        <p:txBody>
          <a:bodyPr wrap="square" rtlCol="0">
            <a:spAutoFit/>
          </a:bodyPr>
          <a:lstStyle/>
          <a:p>
            <a:r>
              <a:rPr lang="en-US" altLang="zh-CN" dirty="0" smtClean="0"/>
              <a:t>X-rays have a wavelength approximately equal to the distances between atoms, it</a:t>
            </a:r>
            <a:r>
              <a:rPr lang="en-US" altLang="zh-CN" dirty="0" smtClean="0"/>
              <a:t> </a:t>
            </a:r>
            <a:r>
              <a:rPr lang="en-US" altLang="zh-CN" dirty="0"/>
              <a:t>has the potential to give a complete</a:t>
            </a:r>
            <a:r>
              <a:rPr lang="en-US" altLang="zh-CN" dirty="0" smtClean="0"/>
              <a:t>, global </a:t>
            </a:r>
            <a:r>
              <a:rPr lang="en-US" altLang="zh-CN" dirty="0"/>
              <a:t>picture of structural changes, without any </a:t>
            </a:r>
            <a:r>
              <a:rPr lang="en-US" altLang="zh-CN" dirty="0" smtClean="0"/>
              <a:t>ambiguity in </a:t>
            </a:r>
            <a:r>
              <a:rPr lang="en-US" altLang="zh-CN" dirty="0"/>
              <a:t>the interpretation. The x-ray photons </a:t>
            </a:r>
            <a:r>
              <a:rPr lang="en-US" altLang="zh-CN" dirty="0" smtClean="0"/>
              <a:t>scatter from </a:t>
            </a:r>
            <a:r>
              <a:rPr lang="en-US" altLang="zh-CN" dirty="0"/>
              <a:t>all the electrons in the sample, so the </a:t>
            </a:r>
            <a:r>
              <a:rPr lang="en-US" altLang="zh-CN" dirty="0" smtClean="0"/>
              <a:t>diffracted intensity </a:t>
            </a:r>
            <a:r>
              <a:rPr lang="en-US" altLang="zh-CN" dirty="0"/>
              <a:t>depends directly on the electronic density</a:t>
            </a:r>
            <a:r>
              <a:rPr lang="en-US" altLang="zh-CN" dirty="0" smtClean="0"/>
              <a:t>. Since </a:t>
            </a:r>
            <a:r>
              <a:rPr lang="en-US" altLang="zh-CN" dirty="0"/>
              <a:t>most electrons follow the nuclei, the electronic</a:t>
            </a:r>
          </a:p>
          <a:p>
            <a:r>
              <a:rPr lang="en-US" altLang="zh-CN" dirty="0"/>
              <a:t>density closely reflects the atomic structure.</a:t>
            </a:r>
            <a:endParaRPr lang="zh-CN" altLang="en-US" dirty="0"/>
          </a:p>
        </p:txBody>
      </p:sp>
      <p:sp>
        <p:nvSpPr>
          <p:cNvPr id="4" name="TextBox 3"/>
          <p:cNvSpPr txBox="1"/>
          <p:nvPr/>
        </p:nvSpPr>
        <p:spPr>
          <a:xfrm>
            <a:off x="214282" y="2928934"/>
            <a:ext cx="8643998" cy="2862322"/>
          </a:xfrm>
          <a:prstGeom prst="rect">
            <a:avLst/>
          </a:prstGeom>
          <a:noFill/>
        </p:spPr>
        <p:txBody>
          <a:bodyPr wrap="square" rtlCol="0">
            <a:spAutoFit/>
          </a:bodyPr>
          <a:lstStyle/>
          <a:p>
            <a:r>
              <a:rPr lang="en-US" altLang="zh-CN" dirty="0"/>
              <a:t>The LCLS is dramatically different from any </a:t>
            </a:r>
            <a:r>
              <a:rPr lang="en-US" altLang="zh-CN" dirty="0" smtClean="0"/>
              <a:t>x-ray source </a:t>
            </a:r>
            <a:r>
              <a:rPr lang="en-US" altLang="zh-CN" dirty="0"/>
              <a:t>ever built thanks to its laser properties: </a:t>
            </a:r>
            <a:endParaRPr lang="en-US" altLang="zh-CN" dirty="0" smtClean="0"/>
          </a:p>
          <a:p>
            <a:r>
              <a:rPr lang="en-US" altLang="zh-CN" dirty="0" smtClean="0"/>
              <a:t>exceptionally bright</a:t>
            </a:r>
            <a:r>
              <a:rPr lang="en-US" altLang="zh-CN" dirty="0"/>
              <a:t>, coherent</a:t>
            </a:r>
            <a:r>
              <a:rPr lang="en-US" altLang="zh-CN" dirty="0" smtClean="0"/>
              <a:t>,</a:t>
            </a:r>
            <a:r>
              <a:rPr lang="en-US" altLang="zh-CN" dirty="0"/>
              <a:t> </a:t>
            </a:r>
            <a:r>
              <a:rPr lang="en-US" altLang="zh-CN" dirty="0" smtClean="0"/>
              <a:t>coherent </a:t>
            </a:r>
            <a:r>
              <a:rPr lang="en-US" altLang="zh-CN" dirty="0"/>
              <a:t>means all the x-ray photons are in</a:t>
            </a:r>
          </a:p>
          <a:p>
            <a:r>
              <a:rPr lang="en-US" altLang="zh-CN" dirty="0"/>
              <a:t>phase with each other and going in the same </a:t>
            </a:r>
            <a:r>
              <a:rPr lang="en-US" altLang="zh-CN" dirty="0" smtClean="0"/>
              <a:t>direction, and </a:t>
            </a:r>
            <a:r>
              <a:rPr lang="en-US" altLang="zh-CN" dirty="0"/>
              <a:t>short pulses of x-ray light</a:t>
            </a:r>
            <a:r>
              <a:rPr lang="en-US" altLang="zh-CN" dirty="0" smtClean="0"/>
              <a:t>.</a:t>
            </a:r>
          </a:p>
          <a:p>
            <a:endParaRPr lang="en-US" altLang="zh-CN" dirty="0"/>
          </a:p>
          <a:p>
            <a:r>
              <a:rPr lang="en-US" altLang="zh-CN" dirty="0" smtClean="0"/>
              <a:t> </a:t>
            </a:r>
            <a:r>
              <a:rPr lang="en-US" altLang="zh-CN" dirty="0"/>
              <a:t>It is also </a:t>
            </a:r>
            <a:r>
              <a:rPr lang="en-US" altLang="zh-CN" dirty="0" smtClean="0"/>
              <a:t>different </a:t>
            </a:r>
            <a:r>
              <a:rPr lang="en-US" altLang="zh-CN" dirty="0"/>
              <a:t>from any other laser because it will produce light at </a:t>
            </a:r>
            <a:r>
              <a:rPr lang="en-US" altLang="zh-CN" dirty="0" smtClean="0"/>
              <a:t>x-ray wavelengths </a:t>
            </a:r>
            <a:r>
              <a:rPr lang="en-US" altLang="zh-CN" dirty="0"/>
              <a:t>that can probe matter on the atomic scale</a:t>
            </a:r>
            <a:r>
              <a:rPr lang="en-US" altLang="zh-CN" dirty="0" smtClean="0"/>
              <a:t>.</a:t>
            </a:r>
          </a:p>
          <a:p>
            <a:endParaRPr lang="en-US" altLang="zh-CN" dirty="0" smtClean="0"/>
          </a:p>
          <a:p>
            <a:r>
              <a:rPr lang="en-US" altLang="zh-CN" dirty="0"/>
              <a:t>LCLS will take clear pictures at these </a:t>
            </a:r>
            <a:r>
              <a:rPr lang="en-US" altLang="zh-CN" dirty="0" smtClean="0"/>
              <a:t>phenomenal speeds</a:t>
            </a:r>
            <a:r>
              <a:rPr lang="en-US" altLang="zh-CN" dirty="0"/>
              <a:t>, from 230 </a:t>
            </a:r>
            <a:r>
              <a:rPr lang="en-US" altLang="zh-CN" dirty="0" err="1"/>
              <a:t>femtoseconds</a:t>
            </a:r>
            <a:r>
              <a:rPr lang="en-US" altLang="zh-CN" dirty="0"/>
              <a:t> down to 1 </a:t>
            </a:r>
            <a:r>
              <a:rPr lang="en-US" altLang="zh-CN" dirty="0" err="1"/>
              <a:t>femtosecond</a:t>
            </a:r>
            <a:r>
              <a:rPr lang="en-US" altLang="zh-CN" dirty="0"/>
              <a:t>.</a:t>
            </a: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642910" y="214290"/>
            <a:ext cx="7463228" cy="5786502"/>
          </a:xfrm>
          <a:prstGeom prst="rect">
            <a:avLst/>
          </a:prstGeom>
          <a:noFill/>
          <a:ln w="9525">
            <a:noFill/>
            <a:miter lim="800000"/>
            <a:headEnd/>
            <a:tailEnd/>
          </a:ln>
          <a:effectLst/>
        </p:spPr>
      </p:pic>
      <p:sp>
        <p:nvSpPr>
          <p:cNvPr id="6" name="TextBox 5"/>
          <p:cNvSpPr txBox="1"/>
          <p:nvPr/>
        </p:nvSpPr>
        <p:spPr>
          <a:xfrm>
            <a:off x="785786" y="5934670"/>
            <a:ext cx="7715272" cy="646331"/>
          </a:xfrm>
          <a:prstGeom prst="rect">
            <a:avLst/>
          </a:prstGeom>
          <a:noFill/>
        </p:spPr>
        <p:txBody>
          <a:bodyPr wrap="square" rtlCol="0">
            <a:spAutoFit/>
          </a:bodyPr>
          <a:lstStyle/>
          <a:p>
            <a:r>
              <a:rPr lang="en-US" altLang="zh-CN" dirty="0"/>
              <a:t>The LCLS, and other XFELs of </a:t>
            </a:r>
            <a:r>
              <a:rPr lang="en-US" altLang="zh-CN" dirty="0" smtClean="0"/>
              <a:t>its kind</a:t>
            </a:r>
            <a:r>
              <a:rPr lang="en-US" altLang="zh-CN" dirty="0"/>
              <a:t>, will produce </a:t>
            </a:r>
            <a:r>
              <a:rPr lang="en-US" altLang="zh-CN" dirty="0" smtClean="0"/>
              <a:t>laser like </a:t>
            </a:r>
            <a:r>
              <a:rPr lang="en-US" altLang="zh-CN" dirty="0"/>
              <a:t>pulses </a:t>
            </a:r>
            <a:r>
              <a:rPr lang="en-US" altLang="zh-CN" dirty="0" smtClean="0"/>
              <a:t>of </a:t>
            </a:r>
            <a:r>
              <a:rPr lang="en-US" altLang="zh-CN" dirty="0" err="1" smtClean="0"/>
              <a:t>X‑rays</a:t>
            </a:r>
            <a:r>
              <a:rPr lang="en-US" altLang="zh-CN" dirty="0" smtClean="0"/>
              <a:t> of </a:t>
            </a:r>
            <a:r>
              <a:rPr lang="en-US" altLang="zh-CN" dirty="0"/>
              <a:t>about 100 </a:t>
            </a:r>
            <a:r>
              <a:rPr lang="en-US" altLang="zh-CN" dirty="0" err="1"/>
              <a:t>fs</a:t>
            </a:r>
            <a:r>
              <a:rPr lang="en-US" altLang="zh-CN" dirty="0"/>
              <a:t> duration and </a:t>
            </a:r>
            <a:r>
              <a:rPr lang="en-US" dirty="0" smtClean="0"/>
              <a:t>10</a:t>
            </a:r>
            <a:r>
              <a:rPr lang="en-US" baseline="30000" dirty="0" smtClean="0"/>
              <a:t>12</a:t>
            </a:r>
            <a:r>
              <a:rPr lang="en-US" altLang="zh-CN" dirty="0" smtClean="0"/>
              <a:t> photons per pulse.</a:t>
            </a:r>
            <a:endParaRPr lang="zh-CN" alt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龙腾四海">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Dragon</Template>
  <TotalTime>530</TotalTime>
  <Words>1234</Words>
  <Application>Microsoft Office PowerPoint</Application>
  <PresentationFormat>全屏显示(4:3)</PresentationFormat>
  <Paragraphs>106</Paragraphs>
  <Slides>12</Slides>
  <Notes>7</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龙腾四海</vt:lpstr>
      <vt:lpstr>Ultrafast Experiments</vt:lpstr>
      <vt:lpstr>Outline</vt:lpstr>
      <vt:lpstr>幻灯片 3</vt:lpstr>
      <vt:lpstr>幻灯片 4</vt:lpstr>
      <vt:lpstr>幻灯片 5</vt:lpstr>
      <vt:lpstr>幻灯片 6</vt:lpstr>
      <vt:lpstr>Advantage of ultrafast laser</vt:lpstr>
      <vt:lpstr>幻灯片 8</vt:lpstr>
      <vt:lpstr>幻灯片 9</vt:lpstr>
      <vt:lpstr>幻灯片 10</vt:lpstr>
      <vt:lpstr>Summary</vt:lpstr>
      <vt:lpstr>Reference</vt:lpstr>
    </vt:vector>
  </TitlesOfParts>
  <Company>WWW.YlmF.CoM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Ultrafast Experiments</dc:title>
  <dc:creator>YlmF</dc:creator>
  <cp:lastModifiedBy>YlmF</cp:lastModifiedBy>
  <cp:revision>53</cp:revision>
  <dcterms:created xsi:type="dcterms:W3CDTF">2009-04-22T19:55:18Z</dcterms:created>
  <dcterms:modified xsi:type="dcterms:W3CDTF">2009-04-23T04:45:44Z</dcterms:modified>
</cp:coreProperties>
</file>