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5DB8-A470-479A-942B-AB0D9A95924E}" type="datetimeFigureOut">
              <a:rPr lang="en-US" smtClean="0"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4B75-BFFA-4477-B74D-5D427CC12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4B75-BFFA-4477-B74D-5D427CC1278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Speaker: Xiangshi Yin</a:t>
            </a:r>
          </a:p>
          <a:p>
            <a:r>
              <a:rPr lang="en-US" dirty="0" smtClean="0"/>
              <a:t>Instructor: Elbio Dagotto</a:t>
            </a:r>
          </a:p>
          <a:p>
            <a:r>
              <a:rPr lang="en-US" dirty="0" smtClean="0"/>
              <a:t>Time: April 15, 2010</a:t>
            </a:r>
          </a:p>
          <a:p>
            <a:r>
              <a:rPr lang="en-US" dirty="0" smtClean="0"/>
              <a:t>(Solid State II project)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Size Effect in the Stability and Properties of Thin Metal Films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30000" dirty="0" smtClean="0"/>
              <a:t>[2]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6529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04800" y="2057400"/>
          <a:ext cx="1524000" cy="569233"/>
        </p:xfrm>
        <a:graphic>
          <a:graphicData uri="http://schemas.openxmlformats.org/presentationml/2006/ole">
            <p:oleObj spid="_x0000_s23555" name="Equation" r:id="rId5" imgW="1155600" imgH="4316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8600" y="2819400"/>
          <a:ext cx="2061483" cy="544286"/>
        </p:xfrm>
        <a:graphic>
          <a:graphicData uri="http://schemas.openxmlformats.org/presentationml/2006/ole">
            <p:oleObj spid="_x0000_s23556" name="Equation" r:id="rId6" imgW="1587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7530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676400" y="4267200"/>
          <a:ext cx="1441450" cy="457200"/>
        </p:xfrm>
        <a:graphic>
          <a:graphicData uri="http://schemas.openxmlformats.org/presentationml/2006/ole">
            <p:oleObj spid="_x0000_s24580" name="Equation" r:id="rId4" imgW="761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517612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Friedel Oscillation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Friedel oscillations in electron density can cause strong oscillations in the electrostatic  charge density and potential.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Period: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819401" y="2514600"/>
          <a:ext cx="2438400" cy="653211"/>
        </p:xfrm>
        <a:graphic>
          <a:graphicData uri="http://schemas.openxmlformats.org/presentationml/2006/ole">
            <p:oleObj spid="_x0000_s26627" name="Equation" r:id="rId3" imgW="1473120" imgH="39348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286000" y="3124200"/>
          <a:ext cx="457200" cy="745672"/>
        </p:xfrm>
        <a:graphic>
          <a:graphicData uri="http://schemas.openxmlformats.org/presentationml/2006/ole">
            <p:oleObj spid="_x0000_s26629" name="Equation" r:id="rId4" imgW="241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Pb(111) film</a:t>
            </a:r>
            <a:r>
              <a:rPr lang="en-US" baseline="30000" dirty="0" smtClean="0"/>
              <a:t>[4]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     Oscillation  persists up to at least 25 ML!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810000" cy="52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2819400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DFT calculation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32004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 1/z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quantum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Surface reactivity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1981200"/>
            <a:ext cx="7315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Surface reactivity of materials is “size dependent”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It’s strongly dependent the DOS around the Fermi level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Quantum confined metal films of different thickness have the same surface structure but different electronic structures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The energetic position of the corresponding quantum well states and their decaying length directly affect the molecular orbital rehybridization upon adsorption and thereby also the catalytic properties.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62200"/>
            <a:ext cx="3429000" cy="43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Example: </a:t>
            </a:r>
          </a:p>
          <a:p>
            <a:pPr>
              <a:buNone/>
            </a:pPr>
            <a:r>
              <a:rPr lang="en-US" i="1" dirty="0" smtClean="0"/>
              <a:t>     Au can be very reactive catalyst for </a:t>
            </a:r>
          </a:p>
          <a:p>
            <a:pPr>
              <a:buNone/>
            </a:pPr>
            <a:r>
              <a:rPr lang="en-US" i="1" dirty="0" smtClean="0"/>
              <a:t>     low temperature oxidation of  CO </a:t>
            </a:r>
          </a:p>
          <a:p>
            <a:pPr>
              <a:buNone/>
            </a:pPr>
            <a:r>
              <a:rPr lang="en-US" i="1" dirty="0" smtClean="0"/>
              <a:t>     at the nanometer scale</a:t>
            </a:r>
            <a:r>
              <a:rPr lang="en-US" i="1" baseline="30000" dirty="0" smtClean="0"/>
              <a:t>[7]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0675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624013"/>
            <a:ext cx="6829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Quantum growth mode is a new thin film growth mode, in which the quantum confinement of itinerant electrons plays an important role in the film stability.</a:t>
            </a:r>
          </a:p>
          <a:p>
            <a:r>
              <a:rPr lang="en-US" dirty="0" smtClean="0"/>
              <a:t>Quantum film has a lot of interesting physical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4572000"/>
          </a:xfrm>
        </p:spPr>
        <p:txBody>
          <a:bodyPr/>
          <a:lstStyle/>
          <a:p>
            <a:r>
              <a:rPr lang="en-US" sz="1800" dirty="0" smtClean="0"/>
              <a:t>[1] A. R. Smith, K. –J. Chao, Q. Niu, C.-K. Shih, Science </a:t>
            </a:r>
            <a:r>
              <a:rPr lang="en-US" sz="1800" b="1" dirty="0" smtClean="0"/>
              <a:t>273</a:t>
            </a:r>
            <a:r>
              <a:rPr lang="en-US" sz="1800" dirty="0" smtClean="0"/>
              <a:t>, 226 (1996)</a:t>
            </a:r>
          </a:p>
          <a:p>
            <a:r>
              <a:rPr lang="en-US" sz="1800" dirty="0" smtClean="0"/>
              <a:t>[2] B. A. Wu, Z. Zhang, Phys. Rev. B </a:t>
            </a:r>
            <a:r>
              <a:rPr lang="en-US" sz="1800" b="1" dirty="0" smtClean="0"/>
              <a:t>77</a:t>
            </a:r>
            <a:r>
              <a:rPr lang="en-US" sz="1800" dirty="0" smtClean="0"/>
              <a:t>, 035410 (2008)</a:t>
            </a:r>
          </a:p>
          <a:p>
            <a:r>
              <a:rPr lang="en-US" sz="1800" dirty="0" smtClean="0"/>
              <a:t>[3] T. –C. Chiang,  Surf. Sci. Rep. </a:t>
            </a:r>
            <a:r>
              <a:rPr lang="en-US" sz="1800" b="1" dirty="0" smtClean="0"/>
              <a:t>39</a:t>
            </a:r>
            <a:r>
              <a:rPr lang="en-US" sz="1800" dirty="0" smtClean="0"/>
              <a:t>, 181 (2000)</a:t>
            </a:r>
          </a:p>
          <a:p>
            <a:r>
              <a:rPr lang="en-US" sz="1800" dirty="0" smtClean="0"/>
              <a:t>[4] M. M. Ozer, Y. Jia, B. Wu, Z. Y. Zhang, H. H. Weitering, Phys. Rev. B </a:t>
            </a:r>
            <a:r>
              <a:rPr lang="en-US" sz="1800" b="1" dirty="0" smtClean="0"/>
              <a:t>72</a:t>
            </a:r>
            <a:r>
              <a:rPr lang="en-US" sz="1800" dirty="0" smtClean="0"/>
              <a:t>, 113409 (2005)</a:t>
            </a:r>
          </a:p>
          <a:p>
            <a:r>
              <a:rPr lang="en-US" sz="1800" dirty="0" smtClean="0"/>
              <a:t>[5] M. Valden, X. Lai, and D. W. Goodman, Science 281, 1647 (1998)</a:t>
            </a:r>
          </a:p>
          <a:p>
            <a:r>
              <a:rPr lang="en-US" sz="1800" dirty="0" smtClean="0"/>
              <a:t>[6] L. Aballe, A. Barinov, A. Locatelli, S. Heun, M. Kiskinova, Phys. Rev. Lett. 93, 196103 (2004)</a:t>
            </a:r>
          </a:p>
          <a:p>
            <a:r>
              <a:rPr lang="en-US" sz="1800" dirty="0" smtClean="0"/>
              <a:t>[7] M. M. Ozer, C. –Z. Wang, Z. Zhang, H. H. Weitering, J. Low. Temp. Phys. </a:t>
            </a:r>
            <a:r>
              <a:rPr lang="en-US" sz="1800" b="1" dirty="0" smtClean="0"/>
              <a:t>157</a:t>
            </a:r>
            <a:r>
              <a:rPr lang="en-US" sz="1800" dirty="0" smtClean="0"/>
              <a:t>, 221 (2009)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Classical film growth modes</a:t>
            </a:r>
          </a:p>
          <a:p>
            <a:r>
              <a:rPr lang="en-US" dirty="0" smtClean="0"/>
              <a:t>Quantum growth mode</a:t>
            </a:r>
          </a:p>
          <a:p>
            <a:r>
              <a:rPr lang="en-US" dirty="0" smtClean="0"/>
              <a:t>QSE and free electron model</a:t>
            </a:r>
          </a:p>
          <a:p>
            <a:r>
              <a:rPr lang="en-US" dirty="0" smtClean="0"/>
              <a:t>Properties of quantum film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film growth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67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classical film growth modes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Thermodynamic</a:t>
            </a:r>
            <a:r>
              <a:rPr lang="en-US" sz="2400" dirty="0" smtClean="0"/>
              <a:t> </a:t>
            </a:r>
            <a:r>
              <a:rPr lang="en-US" sz="2400" b="1" dirty="0" smtClean="0"/>
              <a:t>parameters</a:t>
            </a:r>
            <a:r>
              <a:rPr lang="en-US" sz="2000" dirty="0" smtClean="0"/>
              <a:t>(such as surface and interface free energies of substrate and deposited materials) </a:t>
            </a:r>
            <a:r>
              <a:rPr lang="en-US" sz="2400" dirty="0" smtClean="0"/>
              <a:t>compete with the </a:t>
            </a:r>
            <a:r>
              <a:rPr lang="en-US" sz="2400" b="1" dirty="0" smtClean="0"/>
              <a:t>kinetic</a:t>
            </a:r>
            <a:r>
              <a:rPr lang="en-US" sz="2400" dirty="0" smtClean="0"/>
              <a:t> </a:t>
            </a:r>
            <a:r>
              <a:rPr lang="en-US" sz="2400" b="1" dirty="0" smtClean="0"/>
              <a:t>parameters</a:t>
            </a:r>
            <a:r>
              <a:rPr lang="en-US" sz="2000" dirty="0" smtClean="0"/>
              <a:t>(surface diffusion and deposition rate)</a:t>
            </a:r>
          </a:p>
          <a:p>
            <a:r>
              <a:rPr lang="en-US" sz="2400" b="1" dirty="0" smtClean="0"/>
              <a:t>Thermo-equilibrium</a:t>
            </a:r>
            <a:r>
              <a:rPr lang="en-US" sz="2400" dirty="0" smtClean="0"/>
              <a:t> configuration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2057400"/>
            <a:ext cx="45720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Layer-by-layer(</a:t>
            </a:r>
            <a:r>
              <a:rPr lang="en-US" dirty="0" smtClean="0">
                <a:solidFill>
                  <a:schemeClr val="tx1"/>
                </a:solidFill>
              </a:rPr>
              <a:t>Frank-van der Merwe, FM)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Complete islanding</a:t>
            </a:r>
            <a:r>
              <a:rPr lang="en-US" dirty="0" smtClean="0">
                <a:solidFill>
                  <a:schemeClr val="tx1"/>
                </a:solidFill>
              </a:rPr>
              <a:t>(Volmer-Weber, VM)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Layer plus Islanding</a:t>
            </a:r>
            <a:r>
              <a:rPr lang="en-US" dirty="0" smtClean="0">
                <a:solidFill>
                  <a:schemeClr val="tx1"/>
                </a:solidFill>
              </a:rPr>
              <a:t>(Stranski-Krastanov, SK)</a:t>
            </a:r>
          </a:p>
          <a:p>
            <a:pPr algn="ctr"/>
            <a:endParaRPr lang="en-US" dirty="0"/>
          </a:p>
        </p:txBody>
      </p:sp>
      <p:pic>
        <p:nvPicPr>
          <p:cNvPr id="8" name="Content Placeholder 5" descr="800px-GrowthM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581400"/>
            <a:ext cx="5334000" cy="2793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growth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4572000"/>
          </a:xfrm>
        </p:spPr>
        <p:txBody>
          <a:bodyPr/>
          <a:lstStyle/>
          <a:p>
            <a:r>
              <a:rPr lang="en-US" dirty="0" smtClean="0"/>
              <a:t>People find some smooth metal films on semiconductors are sometimes formed at low temperature under growth conditions far away from thermo-equilibrium</a:t>
            </a:r>
          </a:p>
          <a:p>
            <a:r>
              <a:rPr lang="en-US" dirty="0" smtClean="0"/>
              <a:t>In 1996, Arthur R. Smith</a:t>
            </a:r>
            <a:r>
              <a:rPr lang="en-US" baseline="30000" dirty="0" smtClean="0"/>
              <a:t>[1]</a:t>
            </a:r>
            <a:r>
              <a:rPr lang="en-US" dirty="0" smtClean="0"/>
              <a:t> provided the first striking example of the quantum growth by depositing Ag on GaAs in a two-step process</a:t>
            </a:r>
            <a:endParaRPr lang="en-US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983112" cy="52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this Ag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Two-step method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(LT deposition&amp; RT annealing)</a:t>
            </a:r>
          </a:p>
          <a:p>
            <a:r>
              <a:rPr lang="en-US" dirty="0" smtClean="0"/>
              <a:t>Large area of atomically flat metal film</a:t>
            </a:r>
          </a:p>
          <a:p>
            <a:r>
              <a:rPr lang="en-US" dirty="0" smtClean="0"/>
              <a:t>Critical thickness(~6ML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14400" y="762000"/>
            <a:ext cx="6400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QSE and free electron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Quantum size effect</a:t>
            </a:r>
            <a:r>
              <a:rPr lang="en-US" baseline="30000" dirty="0" smtClean="0"/>
              <a:t>[2]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72px-Particle_in_a_box_wavefunctions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191000"/>
            <a:ext cx="1943100" cy="2453575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28800" y="2667000"/>
          <a:ext cx="1393104" cy="533400"/>
        </p:xfrm>
        <a:graphic>
          <a:graphicData uri="http://schemas.openxmlformats.org/presentationml/2006/ole">
            <p:oleObj spid="_x0000_s2050" name="Equation" r:id="rId6" imgW="1193760" imgH="45720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752600"/>
            <a:ext cx="3276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810000"/>
            <a:ext cx="3943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19400" y="4419600"/>
          <a:ext cx="1550147" cy="1905000"/>
        </p:xfrm>
        <a:graphic>
          <a:graphicData uri="http://schemas.openxmlformats.org/presentationml/2006/ole">
            <p:oleObj spid="_x0000_s2054" name="Equation" r:id="rId9" imgW="1054080" imgH="1295280" progId="Equation.3">
              <p:embed/>
            </p:oleObj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48200" y="3733800"/>
            <a:ext cx="1524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Quantum Well States</a:t>
            </a:r>
            <a:r>
              <a:rPr lang="en-US" baseline="30000" dirty="0" smtClean="0">
                <a:solidFill>
                  <a:schemeClr val="tx1"/>
                </a:solidFill>
              </a:rPr>
              <a:t>[3]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Free electron model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143000" y="2133600"/>
            <a:ext cx="63246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A collection of free electrons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Neglect the lattice potential and electron-electron interaction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Potential height doesn’t affect the analytical result substantially</a:t>
            </a:r>
          </a:p>
          <a:p>
            <a:pPr algn="ctr">
              <a:buFont typeface="Courier New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Film stability criterion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7871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36576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E</a:t>
            </a:r>
            <a:r>
              <a:rPr lang="en-US" b="1" i="1" baseline="-25000" dirty="0" smtClean="0"/>
              <a:t>t</a:t>
            </a:r>
            <a:r>
              <a:rPr lang="en-US" b="1" i="1" dirty="0" smtClean="0"/>
              <a:t> (left)&lt;E</a:t>
            </a:r>
            <a:r>
              <a:rPr lang="en-US" b="1" i="1" baseline="-25000" dirty="0" smtClean="0"/>
              <a:t>t</a:t>
            </a:r>
            <a:r>
              <a:rPr lang="en-US" b="1" i="1" dirty="0" smtClean="0"/>
              <a:t> (right)</a:t>
            </a:r>
            <a:endParaRPr lang="en-US" b="1" i="1" dirty="0"/>
          </a:p>
        </p:txBody>
      </p:sp>
      <p:sp>
        <p:nvSpPr>
          <p:cNvPr id="6" name="Down Arrow 5"/>
          <p:cNvSpPr/>
          <p:nvPr/>
        </p:nvSpPr>
        <p:spPr>
          <a:xfrm>
            <a:off x="2286000" y="4495800"/>
            <a:ext cx="152400" cy="60960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6" name="Content Placeholder 3"/>
          <p:cNvGraphicFramePr>
            <a:graphicFrameLocks noChangeAspect="1"/>
          </p:cNvGraphicFramePr>
          <p:nvPr/>
        </p:nvGraphicFramePr>
        <p:xfrm>
          <a:off x="457200" y="4114800"/>
          <a:ext cx="1752600" cy="342996"/>
        </p:xfrm>
        <a:graphic>
          <a:graphicData uri="http://schemas.openxmlformats.org/presentationml/2006/ole">
            <p:oleObj spid="_x0000_s21506" name="Equation" r:id="rId4" imgW="1168200" imgH="2286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286000" y="4114800"/>
          <a:ext cx="3365500" cy="304800"/>
        </p:xfrm>
        <a:graphic>
          <a:graphicData uri="http://schemas.openxmlformats.org/presentationml/2006/ole">
            <p:oleObj spid="_x0000_s21507" name="Equation" r:id="rId5" imgW="2527200" imgH="2286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19200" y="5181600"/>
          <a:ext cx="2438401" cy="537016"/>
        </p:xfrm>
        <a:graphic>
          <a:graphicData uri="http://schemas.openxmlformats.org/presentationml/2006/ole">
            <p:oleObj spid="_x0000_s21508" name="Equation" r:id="rId6" imgW="1790640" imgH="393480" progId="Equation.3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>
          <a:xfrm>
            <a:off x="3886200" y="5638800"/>
            <a:ext cx="11430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04800" y="5791200"/>
          <a:ext cx="3352800" cy="333838"/>
        </p:xfrm>
        <a:graphic>
          <a:graphicData uri="http://schemas.openxmlformats.org/presentationml/2006/ole">
            <p:oleObj spid="_x0000_s21509" name="Equation" r:id="rId7" imgW="2425680" imgH="2412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81599" y="5486400"/>
          <a:ext cx="1442141" cy="457200"/>
        </p:xfrm>
        <a:graphic>
          <a:graphicData uri="http://schemas.openxmlformats.org/presentationml/2006/ole">
            <p:oleObj spid="_x0000_s21510" name="Equation" r:id="rId8" imgW="761760" imgH="241200" progId="Equation.3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553200" y="3886200"/>
            <a:ext cx="22860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Flat film of L monolayer is stable only if Es(L) is convex!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481</TotalTime>
  <Words>645</Words>
  <Application>Microsoft Office PowerPoint</Application>
  <PresentationFormat>On-screen Show (4:3)</PresentationFormat>
  <Paragraphs>81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Equation</vt:lpstr>
      <vt:lpstr>Quantum Size Effect in the Stability and Properties of Thin Metal Films</vt:lpstr>
      <vt:lpstr>Outline</vt:lpstr>
      <vt:lpstr>Classical film growth modes</vt:lpstr>
      <vt:lpstr>Quantum growth mode</vt:lpstr>
      <vt:lpstr>Slide 5</vt:lpstr>
      <vt:lpstr>Characteristics of this Ag film</vt:lpstr>
      <vt:lpstr>QSE and free electron model</vt:lpstr>
      <vt:lpstr>Slide 8</vt:lpstr>
      <vt:lpstr>Slide 9</vt:lpstr>
      <vt:lpstr>Slide 10</vt:lpstr>
      <vt:lpstr>Slide 11</vt:lpstr>
      <vt:lpstr>Slide 12</vt:lpstr>
      <vt:lpstr>Friedel Oscillation</vt:lpstr>
      <vt:lpstr>Slide 14</vt:lpstr>
      <vt:lpstr>Properties of quantum films</vt:lpstr>
      <vt:lpstr>Slide 16</vt:lpstr>
      <vt:lpstr>Slide 17</vt:lpstr>
      <vt:lpstr>Summary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Size Effect in the Stability and Properties of Thin Metal Films</dc:title>
  <dc:creator>Xiangshi Yin</dc:creator>
  <cp:lastModifiedBy>Xiangshi Yin</cp:lastModifiedBy>
  <cp:revision>88</cp:revision>
  <dcterms:created xsi:type="dcterms:W3CDTF">2006-08-16T00:00:00Z</dcterms:created>
  <dcterms:modified xsi:type="dcterms:W3CDTF">2010-04-20T01:13:09Z</dcterms:modified>
</cp:coreProperties>
</file>