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>
        <p:scale>
          <a:sx n="66" d="100"/>
          <a:sy n="66" d="100"/>
        </p:scale>
        <p:origin x="-636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0CBD-CD69-42A6-945D-8FBE9BD9E78A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D2DD8D2-67F0-47E0-8DED-5021D9CC59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0CBD-CD69-42A6-945D-8FBE9BD9E78A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D8D2-67F0-47E0-8DED-5021D9CC5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0CBD-CD69-42A6-945D-8FBE9BD9E78A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D8D2-67F0-47E0-8DED-5021D9CC5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0CBD-CD69-42A6-945D-8FBE9BD9E78A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D8D2-67F0-47E0-8DED-5021D9CC59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0CBD-CD69-42A6-945D-8FBE9BD9E78A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D2DD8D2-67F0-47E0-8DED-5021D9CC5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0CBD-CD69-42A6-945D-8FBE9BD9E78A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D8D2-67F0-47E0-8DED-5021D9CC59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0CBD-CD69-42A6-945D-8FBE9BD9E78A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D8D2-67F0-47E0-8DED-5021D9CC59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0CBD-CD69-42A6-945D-8FBE9BD9E78A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D8D2-67F0-47E0-8DED-5021D9CC5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0CBD-CD69-42A6-945D-8FBE9BD9E78A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D8D2-67F0-47E0-8DED-5021D9CC5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0CBD-CD69-42A6-945D-8FBE9BD9E78A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D8D2-67F0-47E0-8DED-5021D9CC59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0CBD-CD69-42A6-945D-8FBE9BD9E78A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D2DD8D2-67F0-47E0-8DED-5021D9CC59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65C0CBD-CD69-42A6-945D-8FBE9BD9E78A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D2DD8D2-67F0-47E0-8DED-5021D9CC59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scitech.ac.uk/Resources/Image/06EC3818Campusaerialview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-drfmc.cea.fr/Images/astImg/34_1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eutrons.ornl.gov/images/sns_linac_2006_medium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neutrons.ornl.gov/images/hfir/HFIR-aerial-lg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neutrons.ornl.gov/images/instrument_hb2a_3d_lrg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sto.gov.au/__data/assets/image/0009/45495/OPAL_pool_ALT_1700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Yuen </a:t>
            </a:r>
            <a:r>
              <a:rPr lang="en-US" dirty="0" err="1" smtClean="0"/>
              <a:t>Yiu</a:t>
            </a:r>
            <a:endParaRPr lang="en-US" dirty="0" smtClean="0"/>
          </a:p>
          <a:p>
            <a:r>
              <a:rPr lang="en-US" dirty="0" smtClean="0"/>
              <a:t>Physics 672, Solid State Physics II</a:t>
            </a:r>
          </a:p>
          <a:p>
            <a:r>
              <a:rPr lang="en-US" dirty="0" smtClean="0"/>
              <a:t>Instructor: Pr. </a:t>
            </a:r>
            <a:r>
              <a:rPr lang="en-US" dirty="0" err="1" smtClean="0"/>
              <a:t>Elbio</a:t>
            </a:r>
            <a:r>
              <a:rPr lang="en-US" dirty="0" smtClean="0"/>
              <a:t> </a:t>
            </a:r>
            <a:r>
              <a:rPr lang="en-US" dirty="0" err="1" smtClean="0"/>
              <a:t>Dagotto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Neutron Facilities around the 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smtClean="0"/>
              <a:t>ISIS @ RAL</a:t>
            </a:r>
            <a:endParaRPr lang="en-US" dirty="0"/>
          </a:p>
        </p:txBody>
      </p:sp>
      <p:pic>
        <p:nvPicPr>
          <p:cNvPr id="9" name="Picture 8" descr="Expansion of the ISIS neutron source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442354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Target station 2 intrument - Nimro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219200"/>
            <a:ext cx="2362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239000" y="1219200"/>
            <a:ext cx="1752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Nimrod is a near and intermediate range order </a:t>
            </a:r>
            <a:r>
              <a:rPr lang="en-US" sz="1400" dirty="0" err="1"/>
              <a:t>diffractometer</a:t>
            </a:r>
            <a:r>
              <a:rPr lang="en-US" sz="1400" dirty="0"/>
              <a:t> designed to provide continuous access to length scales ranging from the </a:t>
            </a:r>
            <a:r>
              <a:rPr lang="en-US" sz="1400" dirty="0" err="1"/>
              <a:t>interatomic</a:t>
            </a:r>
            <a:r>
              <a:rPr lang="en-US" sz="1400" dirty="0"/>
              <a:t> (&lt;1 Å) through to the </a:t>
            </a:r>
            <a:r>
              <a:rPr lang="en-US" sz="1400" dirty="0" err="1"/>
              <a:t>mesoscopic</a:t>
            </a:r>
            <a:r>
              <a:rPr lang="en-US" sz="1400" dirty="0"/>
              <a:t> (&gt;300 Å).</a:t>
            </a:r>
          </a:p>
          <a:p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48768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ISIS </a:t>
            </a:r>
            <a:r>
              <a:rPr lang="en-US" i="1" dirty="0" err="1"/>
              <a:t>Spallation</a:t>
            </a:r>
            <a:r>
              <a:rPr lang="en-US" i="1" dirty="0"/>
              <a:t> Source @ Rutherford-Appleton Laboratory</a:t>
            </a:r>
            <a:endParaRPr lang="en-US" dirty="0" smtClean="0"/>
          </a:p>
          <a:p>
            <a:r>
              <a:rPr lang="en-US" dirty="0" smtClean="0"/>
              <a:t>Running </a:t>
            </a:r>
            <a:r>
              <a:rPr lang="en-US" dirty="0"/>
              <a:t>since: 1985</a:t>
            </a:r>
          </a:p>
          <a:p>
            <a:r>
              <a:rPr lang="en-US" dirty="0" smtClean="0"/>
              <a:t>Number </a:t>
            </a:r>
            <a:r>
              <a:rPr lang="en-US" dirty="0"/>
              <a:t>of available instruments: 36</a:t>
            </a:r>
          </a:p>
          <a:p>
            <a:r>
              <a:rPr lang="en-US" dirty="0"/>
              <a:t>Closest urban area: Oxford (13 mi), London (50 mi)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smtClean="0"/>
              <a:t>ILL</a:t>
            </a:r>
            <a:endParaRPr lang="en-US" dirty="0"/>
          </a:p>
        </p:txBody>
      </p:sp>
      <p:pic>
        <p:nvPicPr>
          <p:cNvPr id="9" name="Picture 8" descr="http://www-drfmc.cea.fr/Images/astImg/mr_34_1.jpg?reload=1271197686">
            <a:hlinkClick r:id="rId2" tgtFrame="_blank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371600"/>
            <a:ext cx="44804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38200" y="4572000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err="1"/>
              <a:t>Institut</a:t>
            </a:r>
            <a:r>
              <a:rPr lang="en-US" i="1" dirty="0"/>
              <a:t> Laue–</a:t>
            </a:r>
            <a:r>
              <a:rPr lang="en-US" i="1" dirty="0" err="1"/>
              <a:t>Langevin</a:t>
            </a:r>
            <a:r>
              <a:rPr lang="en-US" i="1" dirty="0"/>
              <a:t> (ILL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Running </a:t>
            </a:r>
            <a:r>
              <a:rPr lang="en-US" dirty="0"/>
              <a:t>since: 1967</a:t>
            </a:r>
          </a:p>
          <a:p>
            <a:r>
              <a:rPr lang="en-US" dirty="0"/>
              <a:t>Neutron source: Nuclear Fission</a:t>
            </a:r>
          </a:p>
          <a:p>
            <a:r>
              <a:rPr lang="en-US" dirty="0"/>
              <a:t>Number of available instruments: 46</a:t>
            </a:r>
          </a:p>
          <a:p>
            <a:r>
              <a:rPr lang="en-US" dirty="0"/>
              <a:t>Closest urban area: Grenoble (in city, 3 mi from city center)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FRM II @ Tech. Univ. of </a:t>
            </a:r>
            <a:r>
              <a:rPr lang="en-US" dirty="0" err="1" smtClean="0"/>
              <a:t>Garching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 descr="http://www.frm2.tum.de/typo3temp/pics/e01512476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399"/>
            <a:ext cx="6858000" cy="311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3400" y="47244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err="1"/>
              <a:t>Forschungsreaktor</a:t>
            </a:r>
            <a:r>
              <a:rPr lang="en-US" i="1" dirty="0"/>
              <a:t> </a:t>
            </a:r>
            <a:r>
              <a:rPr lang="en-US" i="1" dirty="0" err="1"/>
              <a:t>München</a:t>
            </a:r>
            <a:r>
              <a:rPr lang="en-US" i="1" dirty="0"/>
              <a:t> II (FRM II) @ Technical University </a:t>
            </a:r>
            <a:r>
              <a:rPr lang="en-US" i="1" dirty="0" smtClean="0"/>
              <a:t>of </a:t>
            </a:r>
            <a:r>
              <a:rPr lang="en-US" i="1" dirty="0" err="1" smtClean="0"/>
              <a:t>Garching</a:t>
            </a:r>
            <a:r>
              <a:rPr lang="en-US" i="1" dirty="0" smtClean="0"/>
              <a:t> </a:t>
            </a:r>
            <a:endParaRPr lang="en-US" dirty="0"/>
          </a:p>
          <a:p>
            <a:r>
              <a:rPr lang="en-US" dirty="0"/>
              <a:t>Running since: </a:t>
            </a:r>
            <a:r>
              <a:rPr lang="en-US" dirty="0" smtClean="0"/>
              <a:t>2005</a:t>
            </a:r>
            <a:endParaRPr lang="en-US" dirty="0"/>
          </a:p>
          <a:p>
            <a:r>
              <a:rPr lang="en-US" dirty="0" smtClean="0"/>
              <a:t>Closest </a:t>
            </a:r>
            <a:r>
              <a:rPr lang="en-US" dirty="0"/>
              <a:t>urban area: Munich (12mi)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smtClean="0"/>
              <a:t>SINQ @ PSI</a:t>
            </a:r>
            <a:endParaRPr lang="en-US" dirty="0"/>
          </a:p>
        </p:txBody>
      </p:sp>
      <p:pic>
        <p:nvPicPr>
          <p:cNvPr id="5" name="Picture 4" descr="http://www.iaeste.ch/Trainees/Events/2008/IndustrialSightPSI/2psi_gros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295400"/>
            <a:ext cx="444203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4724400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Swiss </a:t>
            </a:r>
            <a:r>
              <a:rPr lang="en-US" i="1" dirty="0" err="1"/>
              <a:t>Spallation</a:t>
            </a:r>
            <a:r>
              <a:rPr lang="en-US" i="1" dirty="0"/>
              <a:t> Neutron Source (SINQ) @ Paul </a:t>
            </a:r>
            <a:r>
              <a:rPr lang="en-US" i="1" dirty="0" err="1"/>
              <a:t>Scherrer</a:t>
            </a:r>
            <a:r>
              <a:rPr lang="en-US" i="1" dirty="0"/>
              <a:t> Institute</a:t>
            </a:r>
            <a:endParaRPr lang="en-US" dirty="0"/>
          </a:p>
          <a:p>
            <a:r>
              <a:rPr lang="en-US" dirty="0"/>
              <a:t>Running since: 1996</a:t>
            </a:r>
          </a:p>
          <a:p>
            <a:r>
              <a:rPr lang="en-US" dirty="0" smtClean="0"/>
              <a:t>Number </a:t>
            </a:r>
            <a:r>
              <a:rPr lang="en-US" dirty="0"/>
              <a:t>of available instruments: 19</a:t>
            </a:r>
          </a:p>
          <a:p>
            <a:r>
              <a:rPr lang="en-US" dirty="0"/>
              <a:t>Number of instruments currently under construction: 3</a:t>
            </a:r>
          </a:p>
          <a:p>
            <a:r>
              <a:rPr lang="en-US" dirty="0"/>
              <a:t>Closest urban area: Zurich (22 mi)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uropean Spallation Source 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609600"/>
            <a:ext cx="457667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smtClean="0"/>
              <a:t>ESSS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49530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European </a:t>
            </a:r>
            <a:r>
              <a:rPr lang="en-US" i="1" dirty="0" err="1"/>
              <a:t>Spallation</a:t>
            </a:r>
            <a:r>
              <a:rPr lang="en-US" i="1" dirty="0"/>
              <a:t> Source </a:t>
            </a:r>
            <a:r>
              <a:rPr lang="en-US" i="1" dirty="0" err="1"/>
              <a:t>Scandanavia</a:t>
            </a:r>
            <a:r>
              <a:rPr lang="en-US" i="1" dirty="0"/>
              <a:t> (ESSS) (project)</a:t>
            </a:r>
            <a:endParaRPr lang="en-US" dirty="0"/>
          </a:p>
          <a:p>
            <a:r>
              <a:rPr lang="en-US" dirty="0" smtClean="0"/>
              <a:t>Will cost: 1.5 billion Euros</a:t>
            </a:r>
          </a:p>
          <a:p>
            <a:r>
              <a:rPr lang="en-US" dirty="0"/>
              <a:t>Running since: 2020 (projected)</a:t>
            </a:r>
          </a:p>
          <a:p>
            <a:r>
              <a:rPr lang="en-US" dirty="0"/>
              <a:t>Neutron source: </a:t>
            </a:r>
            <a:r>
              <a:rPr lang="en-US" dirty="0" err="1"/>
              <a:t>Spallation</a:t>
            </a:r>
            <a:r>
              <a:rPr lang="en-US" dirty="0"/>
              <a:t> </a:t>
            </a:r>
          </a:p>
          <a:p>
            <a:r>
              <a:rPr lang="en-US" dirty="0"/>
              <a:t>Closest urban area: Copenhagen, Denmark (40 mi)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globosapiens.net/data/gallery/ja/pictures_468/www.globosapiens.net--japan--ibaraki--tsukuba--id=6555.jpg"/>
          <p:cNvPicPr>
            <a:picLocks noChangeAspect="1" noChangeArrowheads="1"/>
          </p:cNvPicPr>
          <p:nvPr/>
        </p:nvPicPr>
        <p:blipFill>
          <a:blip r:embed="rId2" cstate="print">
            <a:lum bright="-40000"/>
          </a:blip>
          <a:srcRect/>
          <a:stretch>
            <a:fillRect/>
          </a:stretch>
        </p:blipFill>
        <p:spPr bwMode="auto">
          <a:xfrm>
            <a:off x="4648200" y="3505200"/>
            <a:ext cx="4064000" cy="3048000"/>
          </a:xfrm>
          <a:prstGeom prst="rect">
            <a:avLst/>
          </a:prstGeom>
          <a:noFill/>
        </p:spPr>
      </p:pic>
      <p:pic>
        <p:nvPicPr>
          <p:cNvPr id="3076" name="Picture 4" descr="http://www.cs.nyu.edu/overton/genearoundtheworld/delft.jpg"/>
          <p:cNvPicPr>
            <a:picLocks noChangeAspect="1" noChangeArrowheads="1"/>
          </p:cNvPicPr>
          <p:nvPr/>
        </p:nvPicPr>
        <p:blipFill>
          <a:blip r:embed="rId3" cstate="print">
            <a:lum bright="-40000"/>
          </a:blip>
          <a:srcRect/>
          <a:stretch>
            <a:fillRect/>
          </a:stretch>
        </p:blipFill>
        <p:spPr bwMode="auto">
          <a:xfrm>
            <a:off x="304800" y="2971800"/>
            <a:ext cx="4762500" cy="3571875"/>
          </a:xfrm>
          <a:prstGeom prst="rect">
            <a:avLst/>
          </a:prstGeom>
          <a:noFill/>
        </p:spPr>
      </p:pic>
      <p:pic>
        <p:nvPicPr>
          <p:cNvPr id="3080" name="Picture 8" descr="http://www.transitionsabroad.com/publications/magazine/0509/Budapest-Szechenyi-Baths.jpg"/>
          <p:cNvPicPr>
            <a:picLocks noChangeAspect="1" noChangeArrowheads="1"/>
          </p:cNvPicPr>
          <p:nvPr/>
        </p:nvPicPr>
        <p:blipFill>
          <a:blip r:embed="rId4" cstate="print">
            <a:lum bright="-40000"/>
          </a:blip>
          <a:srcRect/>
          <a:stretch>
            <a:fillRect/>
          </a:stretch>
        </p:blipFill>
        <p:spPr bwMode="auto">
          <a:xfrm>
            <a:off x="304800" y="990600"/>
            <a:ext cx="4286250" cy="3219450"/>
          </a:xfrm>
          <a:prstGeom prst="rect">
            <a:avLst/>
          </a:prstGeom>
          <a:noFill/>
        </p:spPr>
      </p:pic>
      <p:pic>
        <p:nvPicPr>
          <p:cNvPr id="3082" name="Picture 10" descr="http://media-cdn.tripadvisor.com/media/photo-s/00/1c/12/3a/berlin-dom.jpg"/>
          <p:cNvPicPr>
            <a:picLocks noChangeAspect="1" noChangeArrowheads="1"/>
          </p:cNvPicPr>
          <p:nvPr/>
        </p:nvPicPr>
        <p:blipFill>
          <a:blip r:embed="rId5" cstate="print">
            <a:lum bright="-40000"/>
          </a:blip>
          <a:srcRect/>
          <a:stretch>
            <a:fillRect/>
          </a:stretch>
        </p:blipFill>
        <p:spPr bwMode="auto">
          <a:xfrm>
            <a:off x="2895600" y="990600"/>
            <a:ext cx="3763762" cy="2819400"/>
          </a:xfrm>
          <a:prstGeom prst="rect">
            <a:avLst/>
          </a:prstGeom>
          <a:noFill/>
        </p:spPr>
      </p:pic>
      <p:pic>
        <p:nvPicPr>
          <p:cNvPr id="3074" name="Picture 2" descr="http://history-gatchina.ru/parks/park/imgpark/chesmehau.jpg"/>
          <p:cNvPicPr>
            <a:picLocks noChangeAspect="1" noChangeArrowheads="1"/>
          </p:cNvPicPr>
          <p:nvPr/>
        </p:nvPicPr>
        <p:blipFill>
          <a:blip r:embed="rId6" cstate="print">
            <a:lum bright="-40000"/>
          </a:blip>
          <a:stretch>
            <a:fillRect/>
          </a:stretch>
        </p:blipFill>
        <p:spPr bwMode="auto">
          <a:xfrm>
            <a:off x="5715000" y="990600"/>
            <a:ext cx="2994061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-152400"/>
            <a:ext cx="7772400" cy="1143000"/>
          </a:xfrm>
        </p:spPr>
        <p:txBody>
          <a:bodyPr>
            <a:normAutofit/>
          </a:bodyPr>
          <a:lstStyle/>
          <a:p>
            <a:r>
              <a:rPr lang="en-US" i="1" dirty="0" smtClean="0"/>
              <a:t>Other neutron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447800"/>
            <a:ext cx="7772400" cy="4572000"/>
          </a:xfrm>
        </p:spPr>
        <p:txBody>
          <a:bodyPr numCol="2">
            <a:normAutofit fontScale="70000" lnSpcReduction="20000"/>
          </a:bodyPr>
          <a:lstStyle/>
          <a:p>
            <a:pPr marL="548640">
              <a:buNone/>
            </a:pPr>
            <a:r>
              <a:rPr lang="en-US" sz="4200" i="1" dirty="0" smtClean="0">
                <a:solidFill>
                  <a:schemeClr val="bg1"/>
                </a:solidFill>
              </a:rPr>
              <a:t>Americas</a:t>
            </a:r>
            <a:endParaRPr lang="en-US" sz="4200" dirty="0" smtClean="0">
              <a:solidFill>
                <a:schemeClr val="bg1"/>
              </a:solidFill>
            </a:endParaRPr>
          </a:p>
          <a:p>
            <a:pPr marL="548640" lvl="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University of Missouri Research Reactor Center </a:t>
            </a:r>
          </a:p>
          <a:p>
            <a:pPr marL="548640" lvl="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Indiana University Cyclotron Facility </a:t>
            </a:r>
          </a:p>
          <a:p>
            <a:pPr marL="548640">
              <a:buNone/>
            </a:pPr>
            <a:r>
              <a:rPr lang="en-US" sz="4200" i="1" dirty="0" smtClean="0">
                <a:solidFill>
                  <a:schemeClr val="bg1"/>
                </a:solidFill>
              </a:rPr>
              <a:t>Europe</a:t>
            </a:r>
            <a:endParaRPr lang="en-US" sz="4200" dirty="0" smtClean="0">
              <a:solidFill>
                <a:schemeClr val="bg1"/>
              </a:solidFill>
            </a:endParaRPr>
          </a:p>
          <a:p>
            <a:pPr marL="548640" lvl="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Leon </a:t>
            </a:r>
            <a:r>
              <a:rPr lang="en-US" dirty="0" err="1" smtClean="0">
                <a:solidFill>
                  <a:schemeClr val="bg1"/>
                </a:solidFill>
              </a:rPr>
              <a:t>Brillouin</a:t>
            </a:r>
            <a:r>
              <a:rPr lang="en-US" dirty="0" smtClean="0">
                <a:solidFill>
                  <a:schemeClr val="bg1"/>
                </a:solidFill>
              </a:rPr>
              <a:t> Laboratory, </a:t>
            </a:r>
            <a:r>
              <a:rPr lang="en-US" dirty="0" err="1" smtClean="0">
                <a:solidFill>
                  <a:schemeClr val="bg1"/>
                </a:solidFill>
              </a:rPr>
              <a:t>Saclay</a:t>
            </a:r>
            <a:r>
              <a:rPr lang="en-US" dirty="0" smtClean="0">
                <a:solidFill>
                  <a:schemeClr val="bg1"/>
                </a:solidFill>
              </a:rPr>
              <a:t>, France </a:t>
            </a:r>
          </a:p>
          <a:p>
            <a:pPr marL="548640" lvl="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Berlin Neutron Scattering Center, Germany </a:t>
            </a:r>
          </a:p>
          <a:p>
            <a:pPr marL="548640" lvl="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GKSS </a:t>
            </a:r>
            <a:r>
              <a:rPr lang="en-US" dirty="0" err="1" smtClean="0">
                <a:solidFill>
                  <a:schemeClr val="bg1"/>
                </a:solidFill>
              </a:rPr>
              <a:t>Geesthacht</a:t>
            </a:r>
            <a:r>
              <a:rPr lang="en-US" dirty="0" smtClean="0">
                <a:solidFill>
                  <a:schemeClr val="bg1"/>
                </a:solidFill>
              </a:rPr>
              <a:t>, Germany </a:t>
            </a:r>
          </a:p>
          <a:p>
            <a:pPr marL="548640" lvl="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Juelich</a:t>
            </a:r>
            <a:r>
              <a:rPr lang="en-US" dirty="0" smtClean="0">
                <a:solidFill>
                  <a:schemeClr val="bg1"/>
                </a:solidFill>
              </a:rPr>
              <a:t> Center for Neutron Science, Germany </a:t>
            </a:r>
          </a:p>
          <a:p>
            <a:pPr marL="548640" lvl="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Budapest Neutron Centre, Hungary </a:t>
            </a:r>
          </a:p>
          <a:p>
            <a:pPr marL="548640" lvl="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RID, Delft, The Netherlands </a:t>
            </a:r>
          </a:p>
          <a:p>
            <a:pPr marL="548640" lvl="0" indent="-514350">
              <a:buFont typeface="+mj-lt"/>
              <a:buAutoNum type="arabicPeriod"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548640" lvl="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Frank Laboratory of Neutron Physics, </a:t>
            </a:r>
            <a:r>
              <a:rPr lang="en-US" sz="2800" dirty="0" err="1" smtClean="0">
                <a:solidFill>
                  <a:schemeClr val="bg1"/>
                </a:solidFill>
              </a:rPr>
              <a:t>Dubna</a:t>
            </a:r>
            <a:r>
              <a:rPr lang="en-US" sz="2800" dirty="0" smtClean="0">
                <a:solidFill>
                  <a:schemeClr val="bg1"/>
                </a:solidFill>
              </a:rPr>
              <a:t>, Russia </a:t>
            </a:r>
          </a:p>
          <a:p>
            <a:pPr marL="548640" lvl="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bg1"/>
                </a:solidFill>
              </a:rPr>
              <a:t>St. Petersburg Neutron Physics Institute, </a:t>
            </a:r>
            <a:r>
              <a:rPr lang="en-US" sz="2800" dirty="0" err="1" smtClean="0">
                <a:solidFill>
                  <a:schemeClr val="bg1"/>
                </a:solidFill>
              </a:rPr>
              <a:t>Gatchina</a:t>
            </a:r>
            <a:r>
              <a:rPr lang="en-US" sz="2800" dirty="0" smtClean="0">
                <a:solidFill>
                  <a:schemeClr val="bg1"/>
                </a:solidFill>
              </a:rPr>
              <a:t>, Russia </a:t>
            </a:r>
          </a:p>
          <a:p>
            <a:pPr marL="548640">
              <a:spcBef>
                <a:spcPts val="600"/>
              </a:spcBef>
              <a:buNone/>
            </a:pPr>
            <a:r>
              <a:rPr lang="en-US" sz="4200" i="1" dirty="0" smtClean="0">
                <a:solidFill>
                  <a:schemeClr val="bg1"/>
                </a:solidFill>
              </a:rPr>
              <a:t>Asia</a:t>
            </a:r>
            <a:endParaRPr lang="en-US" sz="4200" dirty="0" smtClean="0">
              <a:solidFill>
                <a:schemeClr val="bg1"/>
              </a:solidFill>
            </a:endParaRPr>
          </a:p>
          <a:p>
            <a:pPr marL="548640" indent="-51435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ISSP Neutron Scattering Laboratory, Tokai, Japan </a:t>
            </a:r>
          </a:p>
          <a:p>
            <a:pPr marL="548640" indent="-51435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JAEA Research Reactors, Tokai, Japan </a:t>
            </a:r>
          </a:p>
          <a:p>
            <a:pPr marL="548640" indent="-51435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KENS Neutron Scattering Facility, , Japan </a:t>
            </a:r>
          </a:p>
          <a:p>
            <a:pPr marL="548640" indent="-51435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Hi-Flux Advanced Neutron Application Reactor, Korea </a:t>
            </a:r>
          </a:p>
          <a:p>
            <a:pPr marL="548640" lvl="0" indent="-51435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smtClean="0"/>
              <a:t>For science!</a:t>
            </a:r>
            <a:endParaRPr lang="en-US" dirty="0"/>
          </a:p>
        </p:txBody>
      </p:sp>
      <p:pic>
        <p:nvPicPr>
          <p:cNvPr id="2050" name="Picture 2" descr="http://farm4.static.flickr.com/3168/2566803831_339e09930b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7772400" cy="5191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http://neutrons.ornl.gov/facilities/SNS/</a:t>
            </a:r>
          </a:p>
          <a:p>
            <a:pPr>
              <a:buNone/>
            </a:pPr>
            <a:r>
              <a:rPr lang="en-US" dirty="0" smtClean="0"/>
              <a:t>http://neutrons.ornl.gov/facilities/HFIR/</a:t>
            </a:r>
          </a:p>
          <a:p>
            <a:pPr>
              <a:buNone/>
            </a:pPr>
            <a:r>
              <a:rPr lang="en-US" dirty="0" smtClean="0"/>
              <a:t>http://lansce.lanl.gov/</a:t>
            </a:r>
          </a:p>
          <a:p>
            <a:pPr>
              <a:buNone/>
            </a:pPr>
            <a:r>
              <a:rPr lang="en-US" dirty="0" smtClean="0"/>
              <a:t>http://www.ncnr.nist.gov/</a:t>
            </a:r>
          </a:p>
          <a:p>
            <a:pPr>
              <a:buNone/>
            </a:pPr>
            <a:r>
              <a:rPr lang="en-US" dirty="0" smtClean="0"/>
              <a:t>http://www.ansto.gov.au/research/bragg_institute</a:t>
            </a:r>
          </a:p>
          <a:p>
            <a:pPr>
              <a:buNone/>
            </a:pPr>
            <a:r>
              <a:rPr lang="en-US" dirty="0" smtClean="0"/>
              <a:t>http://www.nrc-cnrc.gc.ca/eng/ibp/cnbc.html</a:t>
            </a:r>
          </a:p>
          <a:p>
            <a:pPr>
              <a:buNone/>
            </a:pPr>
            <a:r>
              <a:rPr lang="en-US" dirty="0" smtClean="0"/>
              <a:t>http://www.isis.stfc.ac.uk/index.html</a:t>
            </a:r>
          </a:p>
          <a:p>
            <a:pPr>
              <a:buNone/>
            </a:pPr>
            <a:r>
              <a:rPr lang="en-US" dirty="0" smtClean="0"/>
              <a:t>http://www.ill.eu/</a:t>
            </a:r>
          </a:p>
          <a:p>
            <a:pPr>
              <a:buNone/>
            </a:pPr>
            <a:r>
              <a:rPr lang="en-US" dirty="0" smtClean="0"/>
              <a:t>http://www.frm2.tum.de/en/index.html</a:t>
            </a:r>
          </a:p>
          <a:p>
            <a:pPr>
              <a:buNone/>
            </a:pPr>
            <a:r>
              <a:rPr lang="en-US" dirty="0" smtClean="0"/>
              <a:t>http://sinq.web.psi.ch/</a:t>
            </a:r>
          </a:p>
          <a:p>
            <a:pPr>
              <a:buNone/>
            </a:pPr>
            <a:r>
              <a:rPr lang="en-US" dirty="0" smtClean="0"/>
              <a:t>http://ess-scandinavia.eu/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smtClean="0"/>
              <a:t>Fission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4191000"/>
            <a:ext cx="838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Good:</a:t>
            </a:r>
          </a:p>
          <a:p>
            <a:r>
              <a:rPr lang="en-US" dirty="0"/>
              <a:t>Cheaper </a:t>
            </a:r>
            <a:r>
              <a:rPr lang="en-US" dirty="0" smtClean="0"/>
              <a:t>to build (</a:t>
            </a:r>
            <a:r>
              <a:rPr lang="en-US" dirty="0"/>
              <a:t>n</a:t>
            </a:r>
            <a:r>
              <a:rPr lang="en-US" dirty="0" smtClean="0"/>
              <a:t>ot anymore?) and to maintain (HFIR’s budget is around $60M/yr)</a:t>
            </a:r>
          </a:p>
          <a:p>
            <a:r>
              <a:rPr lang="en-US" dirty="0" smtClean="0"/>
              <a:t>Continuous neutrons!</a:t>
            </a:r>
          </a:p>
          <a:p>
            <a:pPr>
              <a:buNone/>
            </a:pPr>
            <a:r>
              <a:rPr lang="en-US" dirty="0" smtClean="0"/>
              <a:t>Bad:</a:t>
            </a:r>
          </a:p>
          <a:p>
            <a:r>
              <a:rPr lang="en-US" dirty="0" smtClean="0"/>
              <a:t>High heat (~200MeV/neutron), good for power production, not for neutron production</a:t>
            </a:r>
          </a:p>
          <a:p>
            <a:r>
              <a:rPr lang="en-US" dirty="0" smtClean="0"/>
              <a:t>Fuel cost fluctuations (Uranium $20/lb in 2005 to $110/lb in 2007</a:t>
            </a:r>
            <a:r>
              <a:rPr lang="en-US" dirty="0" smtClean="0"/>
              <a:t>!)</a:t>
            </a:r>
          </a:p>
          <a:p>
            <a:r>
              <a:rPr lang="en-US" dirty="0" smtClean="0"/>
              <a:t>Fuel cycles resulting downtime</a:t>
            </a:r>
            <a:endParaRPr lang="en-US" dirty="0" smtClean="0"/>
          </a:p>
          <a:p>
            <a:r>
              <a:rPr lang="en-US" dirty="0" smtClean="0"/>
              <a:t>Limitations: Uranium usage, highly enriched </a:t>
            </a:r>
            <a:r>
              <a:rPr lang="en-US" dirty="0" err="1" smtClean="0"/>
              <a:t>vs</a:t>
            </a:r>
            <a:r>
              <a:rPr lang="en-US" dirty="0" smtClean="0"/>
              <a:t> moderately enriched, number of beam tubes (future modifications), etc.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496023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410200" y="2667000"/>
            <a:ext cx="3200400" cy="147732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Facts:  The cost to build a nuclear power plant varies from $3-5 billion each, and usually can power a city about the size </a:t>
            </a:r>
            <a:r>
              <a:rPr lang="en-US" smtClean="0"/>
              <a:t>of </a:t>
            </a:r>
            <a:r>
              <a:rPr lang="en-US" smtClean="0"/>
              <a:t>Knoxville (200,000 homes)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err="1" smtClean="0"/>
              <a:t>Spallation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419600"/>
            <a:ext cx="8458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Good:</a:t>
            </a:r>
          </a:p>
          <a:p>
            <a:r>
              <a:rPr lang="en-US" dirty="0" smtClean="0"/>
              <a:t>Low heat (~25MeV/neutron), low restriction on neutron production</a:t>
            </a:r>
          </a:p>
          <a:p>
            <a:r>
              <a:rPr lang="en-US" dirty="0" smtClean="0"/>
              <a:t>Pulsed neutrons</a:t>
            </a:r>
            <a:r>
              <a:rPr lang="en-US" dirty="0" smtClean="0"/>
              <a:t>!</a:t>
            </a:r>
          </a:p>
          <a:p>
            <a:r>
              <a:rPr lang="en-US" dirty="0" smtClean="0"/>
              <a:t>No fuel cycle!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Bad:</a:t>
            </a:r>
          </a:p>
          <a:p>
            <a:r>
              <a:rPr lang="en-US" dirty="0" smtClean="0"/>
              <a:t>Expensive to build ($1.4 billion for SNS) AND to maintain ($200M/yr for SNS), but might be offset if divided by number of operating instruments (?)</a:t>
            </a:r>
          </a:p>
          <a:p>
            <a:r>
              <a:rPr lang="en-US" dirty="0" smtClean="0"/>
              <a:t>Need more land (?)</a:t>
            </a:r>
          </a:p>
          <a:p>
            <a:endParaRPr lang="en-US" dirty="0"/>
          </a:p>
        </p:txBody>
      </p:sp>
      <p:pic>
        <p:nvPicPr>
          <p:cNvPr id="28682" name="Picture 10" descr="http://upload.wikimedia.org/wikipedia/commons/1/16/Spalla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219200"/>
            <a:ext cx="3581400" cy="3002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i="1" dirty="0" smtClean="0"/>
              <a:t>SNS @ ORNL</a:t>
            </a:r>
            <a:endParaRPr lang="en-US" dirty="0"/>
          </a:p>
        </p:txBody>
      </p:sp>
      <p:pic>
        <p:nvPicPr>
          <p:cNvPr id="9" name="Picture 8" descr="Aerial view of SN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4876800" cy="347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4800" y="48768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err="1" smtClean="0"/>
              <a:t>Spallation</a:t>
            </a:r>
            <a:r>
              <a:rPr lang="en-US" i="1" dirty="0" smtClean="0"/>
              <a:t> Neutron Source @ Oak Ridge National Laboratory</a:t>
            </a:r>
          </a:p>
          <a:p>
            <a:r>
              <a:rPr lang="en-US" dirty="0" smtClean="0"/>
              <a:t>Costs: $1.4 billion</a:t>
            </a:r>
          </a:p>
          <a:p>
            <a:r>
              <a:rPr lang="en-US" dirty="0" smtClean="0"/>
              <a:t>Running </a:t>
            </a:r>
            <a:r>
              <a:rPr lang="en-US" dirty="0"/>
              <a:t>since: </a:t>
            </a:r>
            <a:r>
              <a:rPr lang="en-US" dirty="0" smtClean="0"/>
              <a:t>2006  (Construction started in 1999, new target building commissioned?)</a:t>
            </a:r>
            <a:endParaRPr lang="en-US" dirty="0"/>
          </a:p>
          <a:p>
            <a:r>
              <a:rPr lang="en-US" dirty="0" smtClean="0"/>
              <a:t>Number </a:t>
            </a:r>
            <a:r>
              <a:rPr lang="en-US" dirty="0"/>
              <a:t>of available instruments: </a:t>
            </a:r>
            <a:r>
              <a:rPr lang="en-US" dirty="0" smtClean="0"/>
              <a:t>12</a:t>
            </a:r>
            <a:endParaRPr lang="en-US" dirty="0"/>
          </a:p>
          <a:p>
            <a:r>
              <a:rPr lang="en-US" dirty="0"/>
              <a:t>Number of instruments currently under construction: </a:t>
            </a:r>
            <a:r>
              <a:rPr lang="en-US" dirty="0" smtClean="0"/>
              <a:t>7</a:t>
            </a:r>
            <a:endParaRPr lang="en-US" dirty="0"/>
          </a:p>
          <a:p>
            <a:r>
              <a:rPr lang="en-US" dirty="0"/>
              <a:t>Closest major city: Knoxville, TN (25 mi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0" y="12954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ym typeface="Wingdings" pitchFamily="2" charset="2"/>
              </a:rPr>
              <a:t> </a:t>
            </a:r>
            <a:r>
              <a:rPr lang="en-US" sz="1400" dirty="0" smtClean="0"/>
              <a:t>Linear Accelerator at SNS</a:t>
            </a:r>
            <a:endParaRPr lang="en-US" sz="1400" dirty="0"/>
          </a:p>
          <a:p>
            <a:endParaRPr lang="en-US" dirty="0"/>
          </a:p>
        </p:txBody>
      </p:sp>
      <p:pic>
        <p:nvPicPr>
          <p:cNvPr id="14338" name="Picture 2" descr="SNS Linac.">
            <a:hlinkClick r:id="rId3" tooltip="SNS Linac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295400"/>
            <a:ext cx="2330450" cy="34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smtClean="0"/>
              <a:t>HFIR @ ORNL</a:t>
            </a:r>
            <a:endParaRPr lang="en-US" dirty="0"/>
          </a:p>
        </p:txBody>
      </p:sp>
      <p:pic>
        <p:nvPicPr>
          <p:cNvPr id="9" name="Picture 8" descr="High Flux Isotope Reactor Site (Click for larger version)">
            <a:hlinkClick r:id="rId2" tooltip="&quot;High Flux Isotope Reactor Site&quot;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95400"/>
            <a:ext cx="49149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B-2A Schematic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828800"/>
            <a:ext cx="2895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57200" y="48768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High Flux Isotope Reactor @ Oak Ridge National Laboratory</a:t>
            </a:r>
          </a:p>
          <a:p>
            <a:r>
              <a:rPr lang="en-US" dirty="0" smtClean="0"/>
              <a:t>Running </a:t>
            </a:r>
            <a:r>
              <a:rPr lang="en-US" dirty="0"/>
              <a:t>since: 1966 </a:t>
            </a:r>
            <a:r>
              <a:rPr lang="en-US" dirty="0" smtClean="0"/>
              <a:t> (Construction started in 1961)</a:t>
            </a:r>
            <a:endParaRPr lang="en-US" dirty="0"/>
          </a:p>
          <a:p>
            <a:r>
              <a:rPr lang="en-US" dirty="0" smtClean="0"/>
              <a:t>Number </a:t>
            </a:r>
            <a:r>
              <a:rPr lang="en-US" dirty="0"/>
              <a:t>of available instruments: 8</a:t>
            </a:r>
          </a:p>
          <a:p>
            <a:r>
              <a:rPr lang="en-US" dirty="0"/>
              <a:t>Number of instruments currently under construction: 3</a:t>
            </a:r>
          </a:p>
          <a:p>
            <a:r>
              <a:rPr lang="en-US" dirty="0"/>
              <a:t>Closest major city: Knoxville, TN (25 mi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86400" y="1219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 schematic for the Neutron Powder Spectrometer (HB-2A) at HFIR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smtClean="0"/>
              <a:t>LANSCE @ LANL</a:t>
            </a:r>
            <a:endParaRPr lang="en-US" dirty="0"/>
          </a:p>
        </p:txBody>
      </p:sp>
      <p:pic>
        <p:nvPicPr>
          <p:cNvPr id="9" name="Picture 8" descr="http://michael.e.gruchalla.org/WebpageImages/Lansc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3733800" cy="313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lansce.lanl.gov/lujan/instruments/SPEAR/Tour/Pics/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24000"/>
            <a:ext cx="2133600" cy="312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38200" y="4876800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Los Alamos Neutron Science Center @ Los Alamos National Laboratory</a:t>
            </a:r>
          </a:p>
          <a:p>
            <a:r>
              <a:rPr lang="en-US" dirty="0" smtClean="0"/>
              <a:t>Running </a:t>
            </a:r>
            <a:r>
              <a:rPr lang="en-US" dirty="0"/>
              <a:t>since: 1972 </a:t>
            </a:r>
          </a:p>
          <a:p>
            <a:r>
              <a:rPr lang="en-US" dirty="0" smtClean="0"/>
              <a:t>Number </a:t>
            </a:r>
            <a:r>
              <a:rPr lang="en-US" dirty="0"/>
              <a:t>of available instruments: 13 (Lujan Neutron Scattering Center)</a:t>
            </a:r>
          </a:p>
          <a:p>
            <a:r>
              <a:rPr lang="en-US" dirty="0"/>
              <a:t>Closest urban area: Albuquerque, NM (97 mi)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86600" y="1524000"/>
            <a:ext cx="1447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ym typeface="Wingdings" pitchFamily="2" charset="2"/>
              </a:rPr>
              <a:t></a:t>
            </a:r>
            <a:r>
              <a:rPr lang="en-US" sz="1400" dirty="0" smtClean="0"/>
              <a:t>Beam </a:t>
            </a:r>
            <a:r>
              <a:rPr lang="en-US" sz="1400" dirty="0"/>
              <a:t>stopper </a:t>
            </a:r>
            <a:r>
              <a:rPr lang="en-US" sz="1400" dirty="0" smtClean="0"/>
              <a:t>for </a:t>
            </a:r>
            <a:r>
              <a:rPr lang="en-US" sz="1400" dirty="0"/>
              <a:t>the Surface Profile Analysis </a:t>
            </a:r>
            <a:r>
              <a:rPr lang="en-US" sz="1400" dirty="0" err="1"/>
              <a:t>Reflectometer</a:t>
            </a:r>
            <a:r>
              <a:rPr lang="en-US" sz="1400" dirty="0"/>
              <a:t> (SPEAR) at the Lujan Center</a:t>
            </a:r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smtClean="0"/>
              <a:t>NCNR @ NIST</a:t>
            </a:r>
            <a:endParaRPr lang="en-US" dirty="0"/>
          </a:p>
        </p:txBody>
      </p:sp>
      <p:pic>
        <p:nvPicPr>
          <p:cNvPr id="9" name="Picture 8" descr="Center for Neutron Research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6799192" cy="213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Thermal Neutron Instrumentation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429000"/>
            <a:ext cx="335486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191000" y="3505200"/>
            <a:ext cx="464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NIST Center for Neutron Research @ National Institute of Standards and Technology</a:t>
            </a:r>
          </a:p>
          <a:p>
            <a:r>
              <a:rPr lang="en-US" dirty="0" smtClean="0"/>
              <a:t>Running </a:t>
            </a:r>
            <a:r>
              <a:rPr lang="en-US" dirty="0"/>
              <a:t>since: 1970’s </a:t>
            </a:r>
          </a:p>
          <a:p>
            <a:r>
              <a:rPr lang="en-US" dirty="0" smtClean="0"/>
              <a:t>Number </a:t>
            </a:r>
            <a:r>
              <a:rPr lang="en-US" dirty="0"/>
              <a:t>of available instruments: 22</a:t>
            </a:r>
          </a:p>
          <a:p>
            <a:r>
              <a:rPr lang="en-US" dirty="0"/>
              <a:t>Number of instruments currently under construction: </a:t>
            </a:r>
            <a:r>
              <a:rPr lang="en-US" dirty="0" smtClean="0"/>
              <a:t>MACS- </a:t>
            </a:r>
            <a:r>
              <a:rPr lang="en-US" dirty="0"/>
              <a:t>Multi-Angle Crystal </a:t>
            </a:r>
            <a:r>
              <a:rPr lang="en-US" dirty="0" smtClean="0"/>
              <a:t>Spectrometer</a:t>
            </a:r>
            <a:endParaRPr lang="en-US" dirty="0"/>
          </a:p>
          <a:p>
            <a:r>
              <a:rPr lang="en-US" dirty="0"/>
              <a:t>Closest urban area: Washington D.C. (26 mi)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5867400"/>
            <a:ext cx="4343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 schematic for the thermal neutron instrumentations in the confinement building at NCNR.  Also visible on the right side of the diagram are neutron guides for the cold neutron instruments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smtClean="0"/>
              <a:t>OPAL for ANSTO</a:t>
            </a:r>
            <a:endParaRPr lang="en-US" dirty="0"/>
          </a:p>
        </p:txBody>
      </p:sp>
      <p:pic>
        <p:nvPicPr>
          <p:cNvPr id="9" name="Picture 8" descr="http://www.ainse.edu.au/__data/assets/image/0020/25922/IMG_191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219200"/>
            <a:ext cx="462449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Inside OPAL">
            <a:hlinkClick r:id="rId3" tooltip="operators desk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219200"/>
            <a:ext cx="2971800" cy="446958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62000" y="58674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OPAL open pool reactor showing Cherenkov radiation in action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114800" y="3733800"/>
            <a:ext cx="457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Open Pool Australian </a:t>
            </a:r>
            <a:r>
              <a:rPr lang="en-US" i="1" dirty="0" err="1"/>
              <a:t>Lightwater</a:t>
            </a:r>
            <a:r>
              <a:rPr lang="en-US" i="1" dirty="0"/>
              <a:t> reactor (OPAL) </a:t>
            </a:r>
            <a:r>
              <a:rPr lang="en-US" i="1" dirty="0" smtClean="0"/>
              <a:t>of </a:t>
            </a:r>
            <a:r>
              <a:rPr lang="en-US" i="1" dirty="0"/>
              <a:t>Australian Nuclear Science and Technology </a:t>
            </a:r>
            <a:r>
              <a:rPr lang="en-US" i="1" dirty="0" smtClean="0"/>
              <a:t>Organization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Running </a:t>
            </a:r>
            <a:r>
              <a:rPr lang="en-US" dirty="0"/>
              <a:t>since: 2007</a:t>
            </a:r>
          </a:p>
          <a:p>
            <a:r>
              <a:rPr lang="en-US" dirty="0" smtClean="0"/>
              <a:t>Number </a:t>
            </a:r>
            <a:r>
              <a:rPr lang="en-US" dirty="0"/>
              <a:t>of available instruments: 6</a:t>
            </a:r>
          </a:p>
          <a:p>
            <a:r>
              <a:rPr lang="en-US" dirty="0"/>
              <a:t>Number of instruments currently under construction: 7</a:t>
            </a:r>
          </a:p>
          <a:p>
            <a:r>
              <a:rPr lang="en-US" dirty="0"/>
              <a:t>Closest urban area: Sydney (25 mi)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eutron beam instrument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371600"/>
            <a:ext cx="2743200" cy="324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smtClean="0"/>
              <a:t>NRC-CNBC @ CRL</a:t>
            </a:r>
            <a:endParaRPr lang="en-US" dirty="0"/>
          </a:p>
        </p:txBody>
      </p:sp>
      <p:pic>
        <p:nvPicPr>
          <p:cNvPr id="9" name="Picture 8" descr="http://www.nrc-cnrc.gc.ca/obj/cnbc-ccfn/images/chalk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95400"/>
            <a:ext cx="443383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696200" y="1371600"/>
            <a:ext cx="1143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ym typeface="Wingdings" pitchFamily="2" charset="2"/>
              </a:rPr>
              <a:t> </a:t>
            </a:r>
            <a:r>
              <a:rPr lang="en-US" sz="1400" dirty="0" smtClean="0"/>
              <a:t>Diagram of </a:t>
            </a:r>
            <a:r>
              <a:rPr lang="en-US" sz="1400" dirty="0"/>
              <a:t>neutron instruments at CNBC</a:t>
            </a:r>
          </a:p>
          <a:p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50292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National Research Council Canadian Neutron Beam Center (NRC-CNBC) @ Chalk River Laboratories</a:t>
            </a:r>
            <a:endParaRPr lang="en-US" dirty="0" smtClean="0"/>
          </a:p>
          <a:p>
            <a:r>
              <a:rPr lang="en-US" dirty="0" smtClean="0"/>
              <a:t>Running </a:t>
            </a:r>
            <a:r>
              <a:rPr lang="en-US" dirty="0"/>
              <a:t>since: 1957</a:t>
            </a:r>
          </a:p>
          <a:p>
            <a:r>
              <a:rPr lang="en-US" dirty="0" smtClean="0"/>
              <a:t>Number </a:t>
            </a:r>
            <a:r>
              <a:rPr lang="en-US" dirty="0"/>
              <a:t>of available instruments: 7</a:t>
            </a:r>
          </a:p>
          <a:p>
            <a:r>
              <a:rPr lang="en-US" dirty="0"/>
              <a:t>Closest urban area: Ottawa (115 mi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319</TotalTime>
  <Words>896</Words>
  <Application>Microsoft Office PowerPoint</Application>
  <PresentationFormat>On-screen Show (4:3)</PresentationFormat>
  <Paragraphs>124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Neutron Facilities around the world</vt:lpstr>
      <vt:lpstr>Fission</vt:lpstr>
      <vt:lpstr>Spallation</vt:lpstr>
      <vt:lpstr>SNS @ ORNL</vt:lpstr>
      <vt:lpstr>HFIR @ ORNL</vt:lpstr>
      <vt:lpstr>LANSCE @ LANL</vt:lpstr>
      <vt:lpstr>NCNR @ NIST</vt:lpstr>
      <vt:lpstr>OPAL for ANSTO</vt:lpstr>
      <vt:lpstr>NRC-CNBC @ CRL</vt:lpstr>
      <vt:lpstr>ISIS @ RAL</vt:lpstr>
      <vt:lpstr>ILL</vt:lpstr>
      <vt:lpstr>FRM II @ Tech. Univ. of Garching </vt:lpstr>
      <vt:lpstr>SINQ @ PSI</vt:lpstr>
      <vt:lpstr>ESSS</vt:lpstr>
      <vt:lpstr>Other neutron facilities</vt:lpstr>
      <vt:lpstr>For science!</vt:lpstr>
      <vt:lpstr>References</vt:lpstr>
    </vt:vector>
  </TitlesOfParts>
  <Company>ORNL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yyi</dc:creator>
  <cp:lastModifiedBy>yyi</cp:lastModifiedBy>
  <cp:revision>66</cp:revision>
  <dcterms:created xsi:type="dcterms:W3CDTF">2010-04-21T17:02:54Z</dcterms:created>
  <dcterms:modified xsi:type="dcterms:W3CDTF">2010-04-22T14:12:16Z</dcterms:modified>
</cp:coreProperties>
</file>